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Raleway SemiBold"/>
      <p:regular r:id="rId42"/>
      <p:bold r:id="rId43"/>
      <p:italic r:id="rId44"/>
      <p:boldItalic r:id="rId45"/>
    </p:embeddedFont>
    <p:embeddedFont>
      <p:font typeface="Lato"/>
      <p:regular r:id="rId46"/>
      <p:bold r:id="rId47"/>
      <p:italic r:id="rId48"/>
      <p:boldItalic r:id="rId49"/>
    </p:embeddedFont>
    <p:embeddedFont>
      <p:font typeface="Merriweather"/>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alewaySemiBold-regular.fntdata"/><Relationship Id="rId41" Type="http://schemas.openxmlformats.org/officeDocument/2006/relationships/font" Target="fonts/Raleway-boldItalic.fntdata"/><Relationship Id="rId44" Type="http://schemas.openxmlformats.org/officeDocument/2006/relationships/font" Target="fonts/RalewaySemiBold-italic.fntdata"/><Relationship Id="rId43" Type="http://schemas.openxmlformats.org/officeDocument/2006/relationships/font" Target="fonts/RalewaySemiBold-bold.fntdata"/><Relationship Id="rId46" Type="http://schemas.openxmlformats.org/officeDocument/2006/relationships/font" Target="fonts/Lato-regular.fntdata"/><Relationship Id="rId45" Type="http://schemas.openxmlformats.org/officeDocument/2006/relationships/font" Target="fonts/Raleway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4d5f153d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4d5f153d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4d5f153dc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4d5f153dc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4d5f153dc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4d5f153dc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4d5f153dc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4d5f153dc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4d5f153dc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4d5f153dc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4d5f153dc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4d5f153dc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4d5f153dc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4d5f153dc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4d5f153dc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4d5f153dc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4d5f153dc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4d5f153dc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4d5f153dc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4d5f153dc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4d5f1535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4d5f1535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4d5f1535d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4d5f1535d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4d5f153dc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4d5f153dc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4d5f153dc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4d5f153dc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4d5f153dc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4d5f153dc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4d5f1535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4d5f1535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4d5f1535d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4d5f1535d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4dd3c7c2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4dd3c7c2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4dd3c7c22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4dd3c7c2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4dd3c7c2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4dd3c7c2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4dd3c7c2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4dd3c7c2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4d5f1535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4d5f1535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4dd3c7c2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4dd3c7c2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4dd3c7c22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4dd3c7c22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4d5f153dc_1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4d5f153dc_1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d5f1535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d5f1535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4d5f1535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4d5f1535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4d5f1535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d5f1535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4d5f1535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4d5f1535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4d5f153d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4d5f153d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4d5f153d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4d5f153d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6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MONEV 3 DATAWAREHOUSE</a:t>
            </a:r>
            <a:endParaRPr/>
          </a:p>
        </p:txBody>
      </p:sp>
      <p:sp>
        <p:nvSpPr>
          <p:cNvPr id="87" name="Google Shape;87;p13"/>
          <p:cNvSpPr txBox="1"/>
          <p:nvPr>
            <p:ph idx="1" type="subTitle"/>
          </p:nvPr>
        </p:nvSpPr>
        <p:spPr>
          <a:xfrm>
            <a:off x="727950" y="2887850"/>
            <a:ext cx="7688100" cy="18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666666"/>
                </a:solidFill>
              </a:rPr>
              <a:t>Kelompok 2</a:t>
            </a:r>
            <a:endParaRPr>
              <a:solidFill>
                <a:srgbClr val="666666"/>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id" sz="1400">
                <a:solidFill>
                  <a:srgbClr val="666666"/>
                </a:solidFill>
                <a:latin typeface="Georgia"/>
                <a:ea typeface="Georgia"/>
                <a:cs typeface="Georgia"/>
                <a:sym typeface="Georgia"/>
              </a:rPr>
              <a:t>Subkhan Ibnu Aji (1301172001) </a:t>
            </a:r>
            <a:endParaRPr sz="1400">
              <a:solidFill>
                <a:srgbClr val="666666"/>
              </a:solidFill>
              <a:latin typeface="Georgia"/>
              <a:ea typeface="Georgia"/>
              <a:cs typeface="Georgia"/>
              <a:sym typeface="Georgia"/>
            </a:endParaRPr>
          </a:p>
          <a:p>
            <a:pPr indent="0" lvl="0" marL="0" rtl="0" algn="l">
              <a:lnSpc>
                <a:spcPct val="115000"/>
              </a:lnSpc>
              <a:spcBef>
                <a:spcPts val="0"/>
              </a:spcBef>
              <a:spcAft>
                <a:spcPts val="0"/>
              </a:spcAft>
              <a:buNone/>
            </a:pPr>
            <a:r>
              <a:rPr lang="id" sz="1400">
                <a:solidFill>
                  <a:srgbClr val="666666"/>
                </a:solidFill>
                <a:latin typeface="Georgia"/>
                <a:ea typeface="Georgia"/>
                <a:cs typeface="Georgia"/>
                <a:sym typeface="Georgia"/>
              </a:rPr>
              <a:t>Ahmad Refi Juliano (1301174040) </a:t>
            </a:r>
            <a:endParaRPr sz="1400">
              <a:solidFill>
                <a:srgbClr val="666666"/>
              </a:solidFill>
              <a:latin typeface="Georgia"/>
              <a:ea typeface="Georgia"/>
              <a:cs typeface="Georgia"/>
              <a:sym typeface="Georgia"/>
            </a:endParaRPr>
          </a:p>
          <a:p>
            <a:pPr indent="0" lvl="0" marL="0" rtl="0" algn="l">
              <a:lnSpc>
                <a:spcPct val="115000"/>
              </a:lnSpc>
              <a:spcBef>
                <a:spcPts val="0"/>
              </a:spcBef>
              <a:spcAft>
                <a:spcPts val="0"/>
              </a:spcAft>
              <a:buNone/>
            </a:pPr>
            <a:r>
              <a:rPr lang="id" sz="1400">
                <a:solidFill>
                  <a:srgbClr val="666666"/>
                </a:solidFill>
                <a:latin typeface="Georgia"/>
                <a:ea typeface="Georgia"/>
                <a:cs typeface="Georgia"/>
                <a:sym typeface="Georgia"/>
              </a:rPr>
              <a:t>Novelly Naomi Lingga (1301173407) </a:t>
            </a:r>
            <a:endParaRPr sz="1400">
              <a:solidFill>
                <a:srgbClr val="666666"/>
              </a:solidFill>
              <a:latin typeface="Georgia"/>
              <a:ea typeface="Georgia"/>
              <a:cs typeface="Georgia"/>
              <a:sym typeface="Georgia"/>
            </a:endParaRPr>
          </a:p>
          <a:p>
            <a:pPr indent="0" lvl="0" marL="0" rtl="0" algn="l">
              <a:lnSpc>
                <a:spcPct val="115000"/>
              </a:lnSpc>
              <a:spcBef>
                <a:spcPts val="0"/>
              </a:spcBef>
              <a:spcAft>
                <a:spcPts val="0"/>
              </a:spcAft>
              <a:buNone/>
            </a:pPr>
            <a:r>
              <a:rPr lang="id" sz="1400">
                <a:solidFill>
                  <a:srgbClr val="666666"/>
                </a:solidFill>
                <a:latin typeface="Georgia"/>
                <a:ea typeface="Georgia"/>
                <a:cs typeface="Georgia"/>
                <a:sym typeface="Georgia"/>
              </a:rPr>
              <a:t>Muh. Alkahfi Khuzaimy Abdullah (1301174048)</a:t>
            </a:r>
            <a:endParaRPr sz="1800">
              <a:solidFill>
                <a:srgbClr val="666666"/>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187750" y="800350"/>
            <a:ext cx="5524500" cy="5877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2000">
                <a:solidFill>
                  <a:srgbClr val="000000"/>
                </a:solidFill>
              </a:rPr>
              <a:t>Transaction Sale Only Pharmacy</a:t>
            </a:r>
            <a:endParaRPr sz="3200"/>
          </a:p>
        </p:txBody>
      </p:sp>
      <p:sp>
        <p:nvSpPr>
          <p:cNvPr id="144" name="Google Shape;144;p22"/>
          <p:cNvSpPr txBox="1"/>
          <p:nvPr>
            <p:ph idx="1" type="body"/>
          </p:nvPr>
        </p:nvSpPr>
        <p:spPr>
          <a:xfrm>
            <a:off x="7325425" y="4532900"/>
            <a:ext cx="15114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d" sz="1400">
                <a:solidFill>
                  <a:srgbClr val="666666"/>
                </a:solidFill>
                <a:latin typeface="Raleway"/>
                <a:ea typeface="Raleway"/>
                <a:cs typeface="Raleway"/>
                <a:sym typeface="Raleway"/>
              </a:rPr>
              <a:t>Prune &amp; Graft</a:t>
            </a:r>
            <a:endParaRPr b="1" sz="1400">
              <a:solidFill>
                <a:srgbClr val="666666"/>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145" name="Google Shape;145;p22"/>
          <p:cNvPicPr preferRelativeResize="0"/>
          <p:nvPr/>
        </p:nvPicPr>
        <p:blipFill>
          <a:blip r:embed="rId3">
            <a:alphaModFix/>
          </a:blip>
          <a:stretch>
            <a:fillRect/>
          </a:stretch>
        </p:blipFill>
        <p:spPr>
          <a:xfrm>
            <a:off x="1917950" y="1388050"/>
            <a:ext cx="4898050" cy="363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843525" y="787950"/>
            <a:ext cx="4476000" cy="5382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2000">
                <a:solidFill>
                  <a:srgbClr val="000000"/>
                </a:solidFill>
              </a:rPr>
              <a:t>Transaction Sale Pharmacy</a:t>
            </a:r>
            <a:endParaRPr sz="3200"/>
          </a:p>
        </p:txBody>
      </p:sp>
      <p:sp>
        <p:nvSpPr>
          <p:cNvPr id="151" name="Google Shape;151;p23"/>
          <p:cNvSpPr txBox="1"/>
          <p:nvPr>
            <p:ph idx="1" type="body"/>
          </p:nvPr>
        </p:nvSpPr>
        <p:spPr>
          <a:xfrm>
            <a:off x="708900" y="4496975"/>
            <a:ext cx="14022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d" sz="1400">
                <a:solidFill>
                  <a:srgbClr val="666666"/>
                </a:solidFill>
                <a:latin typeface="Raleway"/>
                <a:ea typeface="Raleway"/>
                <a:cs typeface="Raleway"/>
                <a:sym typeface="Raleway"/>
              </a:rPr>
              <a:t>Attribute Tree</a:t>
            </a:r>
            <a:endParaRPr b="1" sz="1400">
              <a:solidFill>
                <a:srgbClr val="666666"/>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152" name="Google Shape;152;p23"/>
          <p:cNvPicPr preferRelativeResize="0"/>
          <p:nvPr/>
        </p:nvPicPr>
        <p:blipFill>
          <a:blip r:embed="rId3">
            <a:alphaModFix/>
          </a:blip>
          <a:stretch>
            <a:fillRect/>
          </a:stretch>
        </p:blipFill>
        <p:spPr>
          <a:xfrm>
            <a:off x="2952501" y="1326150"/>
            <a:ext cx="5040325" cy="374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843525" y="787950"/>
            <a:ext cx="4476000" cy="5382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2000">
                <a:solidFill>
                  <a:srgbClr val="000000"/>
                </a:solidFill>
              </a:rPr>
              <a:t>Transaction Sale Pharmacy</a:t>
            </a:r>
            <a:endParaRPr sz="3200"/>
          </a:p>
        </p:txBody>
      </p:sp>
      <p:sp>
        <p:nvSpPr>
          <p:cNvPr id="158" name="Google Shape;158;p24"/>
          <p:cNvSpPr txBox="1"/>
          <p:nvPr>
            <p:ph idx="1" type="body"/>
          </p:nvPr>
        </p:nvSpPr>
        <p:spPr>
          <a:xfrm>
            <a:off x="857600" y="4334600"/>
            <a:ext cx="15114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d" sz="1400">
                <a:solidFill>
                  <a:srgbClr val="666666"/>
                </a:solidFill>
                <a:latin typeface="Raleway"/>
                <a:ea typeface="Raleway"/>
                <a:cs typeface="Raleway"/>
                <a:sym typeface="Raleway"/>
              </a:rPr>
              <a:t>Prune &amp; Graft</a:t>
            </a:r>
            <a:endParaRPr b="1" sz="1400">
              <a:solidFill>
                <a:srgbClr val="666666"/>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159" name="Google Shape;159;p24"/>
          <p:cNvPicPr preferRelativeResize="0"/>
          <p:nvPr/>
        </p:nvPicPr>
        <p:blipFill>
          <a:blip r:embed="rId3">
            <a:alphaModFix/>
          </a:blip>
          <a:stretch>
            <a:fillRect/>
          </a:stretch>
        </p:blipFill>
        <p:spPr>
          <a:xfrm>
            <a:off x="3058500" y="1326150"/>
            <a:ext cx="4996750" cy="366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182700" y="1345700"/>
            <a:ext cx="4476000" cy="9720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2000">
                <a:solidFill>
                  <a:srgbClr val="000000"/>
                </a:solidFill>
              </a:rPr>
              <a:t>Transaction Logistic Pharmacy</a:t>
            </a:r>
            <a:endParaRPr sz="3200"/>
          </a:p>
        </p:txBody>
      </p:sp>
      <p:sp>
        <p:nvSpPr>
          <p:cNvPr id="165" name="Google Shape;165;p25"/>
          <p:cNvSpPr txBox="1"/>
          <p:nvPr>
            <p:ph idx="1" type="body"/>
          </p:nvPr>
        </p:nvSpPr>
        <p:spPr>
          <a:xfrm>
            <a:off x="7215750" y="4480625"/>
            <a:ext cx="14022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d" sz="1400">
                <a:solidFill>
                  <a:srgbClr val="666666"/>
                </a:solidFill>
                <a:latin typeface="Raleway"/>
                <a:ea typeface="Raleway"/>
                <a:cs typeface="Raleway"/>
                <a:sym typeface="Raleway"/>
              </a:rPr>
              <a:t>Attribute Tree</a:t>
            </a:r>
            <a:endParaRPr b="1" sz="1400">
              <a:solidFill>
                <a:srgbClr val="666666"/>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166" name="Google Shape;166;p25"/>
          <p:cNvPicPr preferRelativeResize="0"/>
          <p:nvPr/>
        </p:nvPicPr>
        <p:blipFill>
          <a:blip r:embed="rId3">
            <a:alphaModFix/>
          </a:blip>
          <a:stretch>
            <a:fillRect/>
          </a:stretch>
        </p:blipFill>
        <p:spPr>
          <a:xfrm>
            <a:off x="1329200" y="2317700"/>
            <a:ext cx="5517976" cy="244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258900" y="1345700"/>
            <a:ext cx="3769500" cy="9954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2000">
                <a:solidFill>
                  <a:srgbClr val="000000"/>
                </a:solidFill>
              </a:rPr>
              <a:t>Transaction Logistic Pharmacy</a:t>
            </a:r>
            <a:endParaRPr sz="3200"/>
          </a:p>
        </p:txBody>
      </p:sp>
      <p:sp>
        <p:nvSpPr>
          <p:cNvPr id="172" name="Google Shape;172;p26"/>
          <p:cNvSpPr txBox="1"/>
          <p:nvPr>
            <p:ph idx="1" type="body"/>
          </p:nvPr>
        </p:nvSpPr>
        <p:spPr>
          <a:xfrm>
            <a:off x="7734925" y="4379150"/>
            <a:ext cx="1434900" cy="40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d">
                <a:solidFill>
                  <a:srgbClr val="666666"/>
                </a:solidFill>
                <a:latin typeface="Raleway"/>
                <a:ea typeface="Raleway"/>
                <a:cs typeface="Raleway"/>
                <a:sym typeface="Raleway"/>
              </a:rPr>
              <a:t>Prune &amp; Graft</a:t>
            </a:r>
            <a:endParaRPr b="1">
              <a:solidFill>
                <a:srgbClr val="666666"/>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173" name="Google Shape;173;p26"/>
          <p:cNvPicPr preferRelativeResize="0"/>
          <p:nvPr/>
        </p:nvPicPr>
        <p:blipFill>
          <a:blip r:embed="rId3">
            <a:alphaModFix/>
          </a:blip>
          <a:stretch>
            <a:fillRect/>
          </a:stretch>
        </p:blipFill>
        <p:spPr>
          <a:xfrm>
            <a:off x="1462250" y="2412725"/>
            <a:ext cx="5256600" cy="233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727650" y="10212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Daftar Dimensi</a:t>
            </a:r>
            <a:endParaRPr>
              <a:latin typeface="Merriweather"/>
              <a:ea typeface="Merriweather"/>
              <a:cs typeface="Merriweather"/>
              <a:sym typeface="Merriweather"/>
            </a:endParaRPr>
          </a:p>
        </p:txBody>
      </p:sp>
      <p:sp>
        <p:nvSpPr>
          <p:cNvPr id="179" name="Google Shape;179;p27"/>
          <p:cNvSpPr txBox="1"/>
          <p:nvPr>
            <p:ph idx="1" type="body"/>
          </p:nvPr>
        </p:nvSpPr>
        <p:spPr>
          <a:xfrm>
            <a:off x="-187725" y="2067300"/>
            <a:ext cx="3831600" cy="2196900"/>
          </a:xfrm>
          <a:prstGeom prst="rect">
            <a:avLst/>
          </a:prstGeom>
        </p:spPr>
        <p:txBody>
          <a:bodyPr anchorCtr="0" anchor="t" bIns="91425" lIns="91425" spcFirstLastPara="1" rIns="91425" wrap="square" tIns="91425">
            <a:noAutofit/>
          </a:bodyPr>
          <a:lstStyle/>
          <a:p>
            <a:pPr indent="-317500" lvl="1" marL="914400" rtl="0" algn="l">
              <a:spcBef>
                <a:spcPts val="0"/>
              </a:spcBef>
              <a:spcAft>
                <a:spcPts val="0"/>
              </a:spcAft>
              <a:buClr>
                <a:srgbClr val="000000"/>
              </a:buClr>
              <a:buSzPts val="1400"/>
              <a:buFont typeface="Raleway SemiBold"/>
              <a:buChar char="○"/>
            </a:pPr>
            <a:r>
              <a:rPr b="1" lang="id" sz="1500">
                <a:solidFill>
                  <a:srgbClr val="000000"/>
                </a:solidFill>
                <a:latin typeface="Raleway"/>
                <a:ea typeface="Raleway"/>
                <a:cs typeface="Raleway"/>
                <a:sym typeface="Raleway"/>
              </a:rPr>
              <a:t>Transaction Sale Only Pharmacy</a:t>
            </a:r>
            <a:r>
              <a:rPr lang="id" sz="1300">
                <a:solidFill>
                  <a:srgbClr val="000000"/>
                </a:solidFill>
                <a:latin typeface="Raleway SemiBold"/>
                <a:ea typeface="Raleway SemiBold"/>
                <a:cs typeface="Raleway SemiBold"/>
                <a:sym typeface="Raleway SemiBold"/>
              </a:rPr>
              <a:t> : </a:t>
            </a:r>
            <a:endParaRPr sz="1300">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doctor, </a:t>
            </a:r>
            <a:endParaRPr>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pharmacist,</a:t>
            </a:r>
            <a:endParaRPr>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customer,</a:t>
            </a:r>
            <a:endParaRPr>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drug_store,</a:t>
            </a:r>
            <a:endParaRPr>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date,</a:t>
            </a:r>
            <a:endParaRPr>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drug, </a:t>
            </a:r>
            <a:endParaRPr>
              <a:solidFill>
                <a:srgbClr val="000000"/>
              </a:solidFill>
              <a:latin typeface="Raleway SemiBold"/>
              <a:ea typeface="Raleway SemiBold"/>
              <a:cs typeface="Raleway SemiBold"/>
              <a:sym typeface="Raleway SemiBold"/>
            </a:endParaRPr>
          </a:p>
          <a:p>
            <a:pPr indent="-311150" lvl="0" marL="1349999" rtl="0" algn="l">
              <a:spcBef>
                <a:spcPts val="0"/>
              </a:spcBef>
              <a:spcAft>
                <a:spcPts val="0"/>
              </a:spcAft>
              <a:buClr>
                <a:srgbClr val="000000"/>
              </a:buClr>
              <a:buSzPts val="1300"/>
              <a:buFont typeface="Raleway SemiBold"/>
              <a:buChar char="-"/>
            </a:pPr>
            <a:r>
              <a:rPr lang="id">
                <a:solidFill>
                  <a:srgbClr val="000000"/>
                </a:solidFill>
                <a:latin typeface="Raleway SemiBold"/>
                <a:ea typeface="Raleway SemiBold"/>
                <a:cs typeface="Raleway SemiBold"/>
                <a:sym typeface="Raleway SemiBold"/>
              </a:rPr>
              <a:t>drug_qty</a:t>
            </a:r>
            <a:endParaRPr>
              <a:latin typeface="Raleway SemiBold"/>
              <a:ea typeface="Raleway SemiBold"/>
              <a:cs typeface="Raleway SemiBold"/>
              <a:sym typeface="Raleway SemiBold"/>
            </a:endParaRPr>
          </a:p>
        </p:txBody>
      </p:sp>
      <p:sp>
        <p:nvSpPr>
          <p:cNvPr id="180" name="Google Shape;180;p27"/>
          <p:cNvSpPr txBox="1"/>
          <p:nvPr/>
        </p:nvSpPr>
        <p:spPr>
          <a:xfrm>
            <a:off x="2887350" y="2067300"/>
            <a:ext cx="3369300" cy="30000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000000"/>
              </a:buClr>
              <a:buSzPts val="1400"/>
              <a:buFont typeface="Raleway SemiBold"/>
              <a:buChar char="○"/>
            </a:pPr>
            <a:r>
              <a:rPr b="1" lang="id" sz="1500">
                <a:latin typeface="Raleway"/>
                <a:ea typeface="Raleway"/>
                <a:cs typeface="Raleway"/>
                <a:sym typeface="Raleway"/>
              </a:rPr>
              <a:t>Transaction Sale Pharmacy</a:t>
            </a:r>
            <a:r>
              <a:rPr lang="id" sz="1300">
                <a:latin typeface="Raleway SemiBold"/>
                <a:ea typeface="Raleway SemiBold"/>
                <a:cs typeface="Raleway SemiBold"/>
                <a:sym typeface="Raleway SemiBold"/>
              </a:rPr>
              <a:t> : </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doctor,</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pharmacist,</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patient,</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drug_store,</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date,</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drug,</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drug_qty </a:t>
            </a:r>
            <a:endParaRPr sz="1300"/>
          </a:p>
        </p:txBody>
      </p:sp>
      <p:sp>
        <p:nvSpPr>
          <p:cNvPr id="181" name="Google Shape;181;p27"/>
          <p:cNvSpPr txBox="1"/>
          <p:nvPr/>
        </p:nvSpPr>
        <p:spPr>
          <a:xfrm>
            <a:off x="5698500" y="2005350"/>
            <a:ext cx="3445500" cy="3000000"/>
          </a:xfrm>
          <a:prstGeom prst="rect">
            <a:avLst/>
          </a:prstGeom>
          <a:noFill/>
          <a:ln>
            <a:noFill/>
          </a:ln>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000000"/>
              </a:buClr>
              <a:buSzPts val="1400"/>
              <a:buFont typeface="Raleway SemiBold"/>
              <a:buChar char="○"/>
            </a:pPr>
            <a:r>
              <a:rPr b="1" lang="id" sz="1500">
                <a:latin typeface="Raleway"/>
                <a:ea typeface="Raleway"/>
                <a:cs typeface="Raleway"/>
                <a:sym typeface="Raleway"/>
              </a:rPr>
              <a:t>Transaction Logistic Pharmacy</a:t>
            </a:r>
            <a:r>
              <a:rPr lang="id" sz="1300">
                <a:latin typeface="Raleway SemiBold"/>
                <a:ea typeface="Raleway SemiBold"/>
                <a:cs typeface="Raleway SemiBold"/>
                <a:sym typeface="Raleway SemiBold"/>
              </a:rPr>
              <a:t> : </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date,</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drug_supplier,</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drug,</a:t>
            </a:r>
            <a:endParaRPr sz="1300">
              <a:latin typeface="Raleway SemiBold"/>
              <a:ea typeface="Raleway SemiBold"/>
              <a:cs typeface="Raleway SemiBold"/>
              <a:sym typeface="Raleway SemiBold"/>
            </a:endParaRPr>
          </a:p>
          <a:p>
            <a:pPr indent="-311150" lvl="0" marL="1260000" rtl="0" algn="l">
              <a:lnSpc>
                <a:spcPct val="115000"/>
              </a:lnSpc>
              <a:spcBef>
                <a:spcPts val="0"/>
              </a:spcBef>
              <a:spcAft>
                <a:spcPts val="0"/>
              </a:spcAft>
              <a:buSzPts val="1300"/>
              <a:buFont typeface="Raleway SemiBold"/>
              <a:buChar char="-"/>
            </a:pPr>
            <a:r>
              <a:rPr lang="id" sz="1300">
                <a:latin typeface="Raleway SemiBold"/>
                <a:ea typeface="Raleway SemiBold"/>
                <a:cs typeface="Raleway SemiBold"/>
                <a:sym typeface="Raleway SemiBold"/>
              </a:rPr>
              <a:t>drug_qty</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400">
                <a:latin typeface="Merriweather"/>
                <a:ea typeface="Merriweather"/>
                <a:cs typeface="Merriweather"/>
                <a:sym typeface="Merriweather"/>
              </a:rPr>
              <a:t>Daftar Measures</a:t>
            </a:r>
            <a:endParaRPr sz="2400">
              <a:latin typeface="Merriweather"/>
              <a:ea typeface="Merriweather"/>
              <a:cs typeface="Merriweather"/>
              <a:sym typeface="Merriweather"/>
            </a:endParaRPr>
          </a:p>
        </p:txBody>
      </p:sp>
      <p:sp>
        <p:nvSpPr>
          <p:cNvPr id="187" name="Google Shape;187;p28"/>
          <p:cNvSpPr txBox="1"/>
          <p:nvPr>
            <p:ph idx="1" type="body"/>
          </p:nvPr>
        </p:nvSpPr>
        <p:spPr>
          <a:xfrm>
            <a:off x="727650" y="1701450"/>
            <a:ext cx="7688700" cy="3369600"/>
          </a:xfrm>
          <a:prstGeom prst="rect">
            <a:avLst/>
          </a:prstGeom>
        </p:spPr>
        <p:txBody>
          <a:bodyPr anchorCtr="0" anchor="t" bIns="91425" lIns="91425" spcFirstLastPara="1" rIns="91425" wrap="square" tIns="91425">
            <a:noAutofit/>
          </a:bodyPr>
          <a:lstStyle/>
          <a:p>
            <a:pPr indent="-330200" lvl="0" marL="914400" rtl="0" algn="l">
              <a:spcBef>
                <a:spcPts val="0"/>
              </a:spcBef>
              <a:spcAft>
                <a:spcPts val="0"/>
              </a:spcAft>
              <a:buClr>
                <a:srgbClr val="000000"/>
              </a:buClr>
              <a:buSzPts val="1600"/>
              <a:buFont typeface="Raleway"/>
              <a:buAutoNum type="alphaLcPeriod"/>
            </a:pPr>
            <a:r>
              <a:rPr b="1" lang="id" sz="1600">
                <a:solidFill>
                  <a:srgbClr val="000000"/>
                </a:solidFill>
                <a:latin typeface="Raleway"/>
                <a:ea typeface="Raleway"/>
                <a:cs typeface="Raleway"/>
                <a:sym typeface="Raleway"/>
              </a:rPr>
              <a:t>Transaction Sale Only Pharmacy : </a:t>
            </a:r>
            <a:endParaRPr b="1" sz="1600">
              <a:solidFill>
                <a:srgbClr val="000000"/>
              </a:solidFill>
              <a:latin typeface="Raleway"/>
              <a:ea typeface="Raleway"/>
              <a:cs typeface="Raleway"/>
              <a:sym typeface="Raleway"/>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Quantity of Transaction Sale Only Pharmacy</a:t>
            </a:r>
            <a:endParaRPr sz="1400">
              <a:solidFill>
                <a:srgbClr val="000000"/>
              </a:solidFill>
              <a:latin typeface="Raleway SemiBold"/>
              <a:ea typeface="Raleway SemiBold"/>
              <a:cs typeface="Raleway SemiBold"/>
              <a:sym typeface="Raleway SemiBold"/>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Quantity of Doctors, Pharmacists, and Customers</a:t>
            </a:r>
            <a:endParaRPr sz="1400">
              <a:solidFill>
                <a:srgbClr val="000000"/>
              </a:solidFill>
              <a:latin typeface="Raleway SemiBold"/>
              <a:ea typeface="Raleway SemiBold"/>
              <a:cs typeface="Raleway SemiBold"/>
              <a:sym typeface="Raleway SemiBold"/>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Revenue, Expense, Income</a:t>
            </a:r>
            <a:endParaRPr sz="1400">
              <a:solidFill>
                <a:srgbClr val="000000"/>
              </a:solidFill>
              <a:latin typeface="Raleway SemiBold"/>
              <a:ea typeface="Raleway SemiBold"/>
              <a:cs typeface="Raleway SemiBold"/>
              <a:sym typeface="Raleway SemiBold"/>
            </a:endParaRPr>
          </a:p>
          <a:p>
            <a:pPr indent="-330200" lvl="0" marL="914400" rtl="0" algn="l">
              <a:spcBef>
                <a:spcPts val="0"/>
              </a:spcBef>
              <a:spcAft>
                <a:spcPts val="0"/>
              </a:spcAft>
              <a:buClr>
                <a:srgbClr val="000000"/>
              </a:buClr>
              <a:buSzPts val="1600"/>
              <a:buFont typeface="Raleway"/>
              <a:buAutoNum type="alphaLcPeriod"/>
            </a:pPr>
            <a:r>
              <a:rPr b="1" lang="id" sz="1600">
                <a:solidFill>
                  <a:srgbClr val="000000"/>
                </a:solidFill>
                <a:latin typeface="Raleway"/>
                <a:ea typeface="Raleway"/>
                <a:cs typeface="Raleway"/>
                <a:sym typeface="Raleway"/>
              </a:rPr>
              <a:t>Transaction Sale Pharmacy : </a:t>
            </a:r>
            <a:endParaRPr b="1" sz="1600">
              <a:solidFill>
                <a:srgbClr val="000000"/>
              </a:solidFill>
              <a:latin typeface="Raleway"/>
              <a:ea typeface="Raleway"/>
              <a:cs typeface="Raleway"/>
              <a:sym typeface="Raleway"/>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Quantity of Transaction Sale Pharmacy</a:t>
            </a:r>
            <a:endParaRPr sz="1400">
              <a:solidFill>
                <a:srgbClr val="000000"/>
              </a:solidFill>
              <a:latin typeface="Raleway SemiBold"/>
              <a:ea typeface="Raleway SemiBold"/>
              <a:cs typeface="Raleway SemiBold"/>
              <a:sym typeface="Raleway SemiBold"/>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Quantity of Patients, Doctors, and Pharmacists</a:t>
            </a:r>
            <a:endParaRPr sz="1400">
              <a:solidFill>
                <a:srgbClr val="000000"/>
              </a:solidFill>
              <a:latin typeface="Raleway SemiBold"/>
              <a:ea typeface="Raleway SemiBold"/>
              <a:cs typeface="Raleway SemiBold"/>
              <a:sym typeface="Raleway SemiBold"/>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Revenue, Expense, Income</a:t>
            </a:r>
            <a:endParaRPr sz="1500">
              <a:solidFill>
                <a:srgbClr val="000000"/>
              </a:solidFill>
              <a:latin typeface="Raleway SemiBold"/>
              <a:ea typeface="Raleway SemiBold"/>
              <a:cs typeface="Raleway SemiBold"/>
              <a:sym typeface="Raleway SemiBold"/>
            </a:endParaRPr>
          </a:p>
          <a:p>
            <a:pPr indent="-330200" lvl="0" marL="914400" rtl="0" algn="l">
              <a:spcBef>
                <a:spcPts val="0"/>
              </a:spcBef>
              <a:spcAft>
                <a:spcPts val="0"/>
              </a:spcAft>
              <a:buClr>
                <a:srgbClr val="000000"/>
              </a:buClr>
              <a:buSzPts val="1600"/>
              <a:buFont typeface="Raleway"/>
              <a:buAutoNum type="alphaLcPeriod"/>
            </a:pPr>
            <a:r>
              <a:rPr b="1" lang="id" sz="1600">
                <a:solidFill>
                  <a:srgbClr val="000000"/>
                </a:solidFill>
                <a:latin typeface="Raleway"/>
                <a:ea typeface="Raleway"/>
                <a:cs typeface="Raleway"/>
                <a:sym typeface="Raleway"/>
              </a:rPr>
              <a:t>Transaction Logistic Pharmacy :</a:t>
            </a:r>
            <a:endParaRPr b="1" sz="1600">
              <a:solidFill>
                <a:srgbClr val="000000"/>
              </a:solidFill>
              <a:latin typeface="Raleway"/>
              <a:ea typeface="Raleway"/>
              <a:cs typeface="Raleway"/>
              <a:sym typeface="Raleway"/>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Number of drug supplier</a:t>
            </a:r>
            <a:endParaRPr sz="1400">
              <a:solidFill>
                <a:srgbClr val="000000"/>
              </a:solidFill>
              <a:latin typeface="Raleway SemiBold"/>
              <a:ea typeface="Raleway SemiBold"/>
              <a:cs typeface="Raleway SemiBold"/>
              <a:sym typeface="Raleway SemiBold"/>
            </a:endParaRPr>
          </a:p>
          <a:p>
            <a:pPr indent="-317500" lvl="0" marL="1371600" rtl="0" algn="l">
              <a:spcBef>
                <a:spcPts val="0"/>
              </a:spcBef>
              <a:spcAft>
                <a:spcPts val="0"/>
              </a:spcAft>
              <a:buClr>
                <a:srgbClr val="000000"/>
              </a:buClr>
              <a:buSzPts val="1400"/>
              <a:buFont typeface="Raleway SemiBold"/>
              <a:buChar char="-"/>
            </a:pPr>
            <a:r>
              <a:rPr lang="id" sz="1400">
                <a:solidFill>
                  <a:srgbClr val="000000"/>
                </a:solidFill>
                <a:latin typeface="Raleway SemiBold"/>
                <a:ea typeface="Raleway SemiBold"/>
                <a:cs typeface="Raleway SemiBold"/>
                <a:sym typeface="Raleway SemiBold"/>
              </a:rPr>
              <a:t>Revenue, Expense, Income</a:t>
            </a:r>
            <a:endParaRPr sz="1500">
              <a:solidFill>
                <a:srgbClr val="000000"/>
              </a:solidFill>
              <a:latin typeface="Raleway SemiBold"/>
              <a:ea typeface="Raleway SemiBold"/>
              <a:cs typeface="Raleway SemiBold"/>
              <a:sym typeface="Raleway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802000" y="1324700"/>
            <a:ext cx="4440600" cy="570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id" sz="1600">
                <a:solidFill>
                  <a:srgbClr val="000000"/>
                </a:solidFill>
              </a:rPr>
              <a:t>Transaction Sale Only Pharmacy</a:t>
            </a:r>
            <a:endParaRPr sz="2800"/>
          </a:p>
        </p:txBody>
      </p:sp>
      <p:sp>
        <p:nvSpPr>
          <p:cNvPr id="193" name="Google Shape;193;p29"/>
          <p:cNvSpPr txBox="1"/>
          <p:nvPr>
            <p:ph type="title"/>
          </p:nvPr>
        </p:nvSpPr>
        <p:spPr>
          <a:xfrm>
            <a:off x="727650" y="7113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Fact Schema</a:t>
            </a:r>
            <a:endParaRPr>
              <a:latin typeface="Merriweather"/>
              <a:ea typeface="Merriweather"/>
              <a:cs typeface="Merriweather"/>
              <a:sym typeface="Merriweather"/>
            </a:endParaRPr>
          </a:p>
        </p:txBody>
      </p:sp>
      <p:pic>
        <p:nvPicPr>
          <p:cNvPr id="194" name="Google Shape;194;p29"/>
          <p:cNvPicPr preferRelativeResize="0"/>
          <p:nvPr/>
        </p:nvPicPr>
        <p:blipFill>
          <a:blip r:embed="rId3">
            <a:alphaModFix/>
          </a:blip>
          <a:stretch>
            <a:fillRect/>
          </a:stretch>
        </p:blipFill>
        <p:spPr>
          <a:xfrm>
            <a:off x="2351700" y="1687650"/>
            <a:ext cx="4440600" cy="33636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7650" y="7113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Fact Schema</a:t>
            </a:r>
            <a:endParaRPr>
              <a:latin typeface="Merriweather"/>
              <a:ea typeface="Merriweather"/>
              <a:cs typeface="Merriweather"/>
              <a:sym typeface="Merriweather"/>
            </a:endParaRPr>
          </a:p>
        </p:txBody>
      </p:sp>
      <p:sp>
        <p:nvSpPr>
          <p:cNvPr id="200" name="Google Shape;200;p30"/>
          <p:cNvSpPr txBox="1"/>
          <p:nvPr>
            <p:ph type="title"/>
          </p:nvPr>
        </p:nvSpPr>
        <p:spPr>
          <a:xfrm>
            <a:off x="802000" y="1324700"/>
            <a:ext cx="4440600" cy="570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id" sz="1600">
                <a:solidFill>
                  <a:srgbClr val="000000"/>
                </a:solidFill>
              </a:rPr>
              <a:t>Transaction Sale Pharmacy</a:t>
            </a:r>
            <a:endParaRPr sz="2800"/>
          </a:p>
        </p:txBody>
      </p:sp>
      <p:pic>
        <p:nvPicPr>
          <p:cNvPr id="201" name="Google Shape;201;p30"/>
          <p:cNvPicPr preferRelativeResize="0"/>
          <p:nvPr/>
        </p:nvPicPr>
        <p:blipFill>
          <a:blip r:embed="rId3">
            <a:alphaModFix/>
          </a:blip>
          <a:stretch>
            <a:fillRect/>
          </a:stretch>
        </p:blipFill>
        <p:spPr>
          <a:xfrm>
            <a:off x="2249950" y="1638125"/>
            <a:ext cx="4644100" cy="339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727650" y="7113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Fact Schema</a:t>
            </a:r>
            <a:endParaRPr>
              <a:latin typeface="Merriweather"/>
              <a:ea typeface="Merriweather"/>
              <a:cs typeface="Merriweather"/>
              <a:sym typeface="Merriweather"/>
            </a:endParaRPr>
          </a:p>
        </p:txBody>
      </p:sp>
      <p:sp>
        <p:nvSpPr>
          <p:cNvPr id="207" name="Google Shape;207;p31"/>
          <p:cNvSpPr txBox="1"/>
          <p:nvPr>
            <p:ph type="title"/>
          </p:nvPr>
        </p:nvSpPr>
        <p:spPr>
          <a:xfrm>
            <a:off x="802000" y="1324700"/>
            <a:ext cx="4440600" cy="570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id" sz="1600">
                <a:solidFill>
                  <a:srgbClr val="000000"/>
                </a:solidFill>
              </a:rPr>
              <a:t>Transaction Logistic Pharmacy</a:t>
            </a:r>
            <a:endParaRPr sz="2800"/>
          </a:p>
        </p:txBody>
      </p:sp>
      <p:pic>
        <p:nvPicPr>
          <p:cNvPr id="208" name="Google Shape;208;p31"/>
          <p:cNvPicPr preferRelativeResize="0"/>
          <p:nvPr/>
        </p:nvPicPr>
        <p:blipFill>
          <a:blip r:embed="rId3">
            <a:alphaModFix/>
          </a:blip>
          <a:stretch>
            <a:fillRect/>
          </a:stretch>
        </p:blipFill>
        <p:spPr>
          <a:xfrm>
            <a:off x="1800063" y="1700075"/>
            <a:ext cx="5543875" cy="334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Pembahasan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Skema Relasi Source Data</a:t>
            </a:r>
            <a:endParaRPr sz="1400">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ER Diagram Reconcile Data</a:t>
            </a:r>
            <a:endParaRPr sz="1400">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Analisis proses perubahan source data menjadi reconcile data</a:t>
            </a:r>
            <a:endParaRPr sz="1400">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Analisis fase User Requirement Analysis</a:t>
            </a:r>
            <a:endParaRPr sz="1400">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Analisis Conceptual Design (Fact Schema)</a:t>
            </a:r>
            <a:endParaRPr sz="1400">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Analisis Logical Design (Star Schema)</a:t>
            </a:r>
            <a:endParaRPr sz="1400">
              <a:solidFill>
                <a:srgbClr val="333333"/>
              </a:solidFill>
              <a:latin typeface="Arial"/>
              <a:ea typeface="Arial"/>
              <a:cs typeface="Arial"/>
              <a:sym typeface="Arial"/>
            </a:endParaRPr>
          </a:p>
          <a:p>
            <a:pPr indent="-317500" lvl="0" marL="457200" rtl="0" algn="l">
              <a:spcBef>
                <a:spcPts val="0"/>
              </a:spcBef>
              <a:spcAft>
                <a:spcPts val="0"/>
              </a:spcAft>
              <a:buClr>
                <a:srgbClr val="333333"/>
              </a:buClr>
              <a:buSzPts val="1400"/>
              <a:buFont typeface="Arial"/>
              <a:buAutoNum type="arabicPeriod"/>
            </a:pPr>
            <a:r>
              <a:rPr lang="id" sz="1400">
                <a:solidFill>
                  <a:srgbClr val="333333"/>
                </a:solidFill>
                <a:latin typeface="Arial"/>
                <a:ea typeface="Arial"/>
                <a:cs typeface="Arial"/>
                <a:sym typeface="Arial"/>
              </a:rPr>
              <a:t>Physical Design: DDL Fact Schema, Query Event, Strategi dan Query ETL</a:t>
            </a:r>
            <a:endParaRPr sz="1400">
              <a:solidFill>
                <a:srgbClr val="333333"/>
              </a:solidFill>
              <a:latin typeface="Arial"/>
              <a:ea typeface="Arial"/>
              <a:cs typeface="Arial"/>
              <a:sym typeface="Arial"/>
            </a:endParaRPr>
          </a:p>
          <a:p>
            <a:pPr indent="0" lvl="0" marL="0" rtl="0" algn="l">
              <a:spcBef>
                <a:spcPts val="1100"/>
              </a:spcBef>
              <a:spcAft>
                <a:spcPts val="160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46650" y="58740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a:latin typeface="Merriweather"/>
                <a:ea typeface="Merriweather"/>
                <a:cs typeface="Merriweather"/>
                <a:sym typeface="Merriweather"/>
              </a:rPr>
              <a:t>6. Analisis logical design (star schema)</a:t>
            </a:r>
            <a:endParaRPr>
              <a:latin typeface="Merriweather"/>
              <a:ea typeface="Merriweather"/>
              <a:cs typeface="Merriweather"/>
              <a:sym typeface="Merriweather"/>
            </a:endParaRPr>
          </a:p>
        </p:txBody>
      </p:sp>
      <p:sp>
        <p:nvSpPr>
          <p:cNvPr id="214" name="Google Shape;214;p32"/>
          <p:cNvSpPr txBox="1"/>
          <p:nvPr>
            <p:ph type="title"/>
          </p:nvPr>
        </p:nvSpPr>
        <p:spPr>
          <a:xfrm>
            <a:off x="-152400" y="1172325"/>
            <a:ext cx="2190600" cy="13176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1500">
                <a:solidFill>
                  <a:srgbClr val="000000"/>
                </a:solidFill>
              </a:rPr>
              <a:t>Transaction </a:t>
            </a:r>
            <a:endParaRPr sz="1500">
              <a:solidFill>
                <a:srgbClr val="000000"/>
              </a:solidFill>
            </a:endParaRPr>
          </a:p>
          <a:p>
            <a:pPr indent="0" lvl="0" marL="914400" rtl="0" algn="l">
              <a:lnSpc>
                <a:spcPct val="115000"/>
              </a:lnSpc>
              <a:spcBef>
                <a:spcPts val="0"/>
              </a:spcBef>
              <a:spcAft>
                <a:spcPts val="0"/>
              </a:spcAft>
              <a:buNone/>
            </a:pPr>
            <a:r>
              <a:rPr lang="id" sz="1500">
                <a:solidFill>
                  <a:srgbClr val="000000"/>
                </a:solidFill>
              </a:rPr>
              <a:t>Sale </a:t>
            </a:r>
            <a:endParaRPr sz="1500">
              <a:solidFill>
                <a:srgbClr val="000000"/>
              </a:solidFill>
            </a:endParaRPr>
          </a:p>
          <a:p>
            <a:pPr indent="0" lvl="0" marL="914400" rtl="0" algn="l">
              <a:lnSpc>
                <a:spcPct val="115000"/>
              </a:lnSpc>
              <a:spcBef>
                <a:spcPts val="0"/>
              </a:spcBef>
              <a:spcAft>
                <a:spcPts val="0"/>
              </a:spcAft>
              <a:buNone/>
            </a:pPr>
            <a:r>
              <a:rPr lang="id" sz="1500">
                <a:solidFill>
                  <a:srgbClr val="000000"/>
                </a:solidFill>
              </a:rPr>
              <a:t>Only </a:t>
            </a:r>
            <a:endParaRPr sz="1500">
              <a:solidFill>
                <a:srgbClr val="000000"/>
              </a:solidFill>
            </a:endParaRPr>
          </a:p>
          <a:p>
            <a:pPr indent="0" lvl="0" marL="914400" rtl="0" algn="l">
              <a:lnSpc>
                <a:spcPct val="115000"/>
              </a:lnSpc>
              <a:spcBef>
                <a:spcPts val="0"/>
              </a:spcBef>
              <a:spcAft>
                <a:spcPts val="0"/>
              </a:spcAft>
              <a:buNone/>
            </a:pPr>
            <a:r>
              <a:rPr lang="id" sz="1500">
                <a:solidFill>
                  <a:srgbClr val="000000"/>
                </a:solidFill>
              </a:rPr>
              <a:t>Pharmacy</a:t>
            </a:r>
            <a:endParaRPr sz="2700"/>
          </a:p>
        </p:txBody>
      </p:sp>
      <p:sp>
        <p:nvSpPr>
          <p:cNvPr id="215" name="Google Shape;215;p32"/>
          <p:cNvSpPr txBox="1"/>
          <p:nvPr/>
        </p:nvSpPr>
        <p:spPr>
          <a:xfrm>
            <a:off x="4773050" y="1241250"/>
            <a:ext cx="3843900" cy="3790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1300">
                <a:latin typeface="Georgia"/>
                <a:ea typeface="Georgia"/>
                <a:cs typeface="Georgia"/>
                <a:sym typeface="Georgia"/>
              </a:rPr>
              <a:t>Proses:</a:t>
            </a:r>
            <a:endParaRPr sz="1300">
              <a:latin typeface="Georgia"/>
              <a:ea typeface="Georgia"/>
              <a:cs typeface="Georgia"/>
              <a:sym typeface="Georgia"/>
            </a:endParaRPr>
          </a:p>
          <a:p>
            <a:pPr indent="-311150" lvl="0" marL="1371600" rtl="0" algn="l">
              <a:lnSpc>
                <a:spcPct val="115000"/>
              </a:lnSpc>
              <a:spcBef>
                <a:spcPts val="0"/>
              </a:spcBef>
              <a:spcAft>
                <a:spcPts val="0"/>
              </a:spcAft>
              <a:buSzPts val="1300"/>
              <a:buFont typeface="Georgia"/>
              <a:buAutoNum type="arabicPeriod"/>
            </a:pPr>
            <a:r>
              <a:rPr lang="id" sz="1300">
                <a:latin typeface="Georgia"/>
                <a:ea typeface="Georgia"/>
                <a:cs typeface="Georgia"/>
                <a:sym typeface="Georgia"/>
              </a:rPr>
              <a:t>Menjadikan table Fact Transaction Sale Only sebagai fact (karena merupakan event yang dapat diobservasi) pada star schema</a:t>
            </a:r>
            <a:endParaRPr sz="1300">
              <a:latin typeface="Georgia"/>
              <a:ea typeface="Georgia"/>
              <a:cs typeface="Georgia"/>
              <a:sym typeface="Georgia"/>
            </a:endParaRPr>
          </a:p>
          <a:p>
            <a:pPr indent="-311150" lvl="0" marL="1371600" rtl="0" algn="l">
              <a:lnSpc>
                <a:spcPct val="115000"/>
              </a:lnSpc>
              <a:spcBef>
                <a:spcPts val="0"/>
              </a:spcBef>
              <a:spcAft>
                <a:spcPts val="0"/>
              </a:spcAft>
              <a:buSzPts val="1300"/>
              <a:buFont typeface="Georgia"/>
              <a:buAutoNum type="arabicPeriod"/>
            </a:pPr>
            <a:r>
              <a:rPr lang="id" sz="1300">
                <a:latin typeface="Georgia"/>
                <a:ea typeface="Georgia"/>
                <a:cs typeface="Georgia"/>
                <a:sym typeface="Georgia"/>
              </a:rPr>
              <a:t>Menjadikan seluruh atribut yang memiliki nomor unik atau id yang terhubung dengan Fact Transaction Sale Only (menjadi foreign key nya), sebagai dimension atau dim</a:t>
            </a:r>
            <a:endParaRPr sz="1300">
              <a:latin typeface="Georgia"/>
              <a:ea typeface="Georgia"/>
              <a:cs typeface="Georgia"/>
              <a:sym typeface="Georgia"/>
            </a:endParaRPr>
          </a:p>
          <a:p>
            <a:pPr indent="-311150" lvl="0" marL="1371600" rtl="0" algn="l">
              <a:lnSpc>
                <a:spcPct val="115000"/>
              </a:lnSpc>
              <a:spcBef>
                <a:spcPts val="0"/>
              </a:spcBef>
              <a:spcAft>
                <a:spcPts val="0"/>
              </a:spcAft>
              <a:buSzPts val="1300"/>
              <a:buFont typeface="Georgia"/>
              <a:buAutoNum type="arabicPeriod"/>
            </a:pPr>
            <a:r>
              <a:rPr lang="id" sz="1300">
                <a:latin typeface="Georgia"/>
                <a:ea typeface="Georgia"/>
                <a:cs typeface="Georgia"/>
                <a:sym typeface="Georgia"/>
              </a:rPr>
              <a:t>Melakukan repetisi nilai unik setiap atribut kedalam Fact Transaction Sale Only</a:t>
            </a:r>
            <a:endParaRPr sz="1300">
              <a:latin typeface="Georgia"/>
              <a:ea typeface="Georgia"/>
              <a:cs typeface="Georgia"/>
              <a:sym typeface="Georgia"/>
            </a:endParaRPr>
          </a:p>
          <a:p>
            <a:pPr indent="-311150" lvl="0" marL="1371600" rtl="0" algn="l">
              <a:lnSpc>
                <a:spcPct val="115000"/>
              </a:lnSpc>
              <a:spcBef>
                <a:spcPts val="0"/>
              </a:spcBef>
              <a:spcAft>
                <a:spcPts val="0"/>
              </a:spcAft>
              <a:buSzPts val="1300"/>
              <a:buFont typeface="Georgia"/>
              <a:buAutoNum type="arabicPeriod"/>
            </a:pPr>
            <a:r>
              <a:rPr lang="id" sz="1300">
                <a:latin typeface="Georgia"/>
                <a:ea typeface="Georgia"/>
                <a:cs typeface="Georgia"/>
                <a:sym typeface="Georgia"/>
              </a:rPr>
              <a:t>Mengatur kardinalitasnya</a:t>
            </a:r>
            <a:endParaRPr sz="1300">
              <a:latin typeface="Georgia"/>
              <a:ea typeface="Georgia"/>
              <a:cs typeface="Georgia"/>
              <a:sym typeface="Georgia"/>
            </a:endParaRPr>
          </a:p>
        </p:txBody>
      </p:sp>
      <p:pic>
        <p:nvPicPr>
          <p:cNvPr id="216" name="Google Shape;216;p32"/>
          <p:cNvPicPr preferRelativeResize="0"/>
          <p:nvPr/>
        </p:nvPicPr>
        <p:blipFill>
          <a:blip r:embed="rId3">
            <a:alphaModFix/>
          </a:blip>
          <a:stretch>
            <a:fillRect/>
          </a:stretch>
        </p:blipFill>
        <p:spPr>
          <a:xfrm>
            <a:off x="2291400" y="1122600"/>
            <a:ext cx="3484796" cy="4020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46650" y="58740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a:latin typeface="Merriweather"/>
                <a:ea typeface="Merriweather"/>
                <a:cs typeface="Merriweather"/>
                <a:sym typeface="Merriweather"/>
              </a:rPr>
              <a:t>6. Analisis logical design (star schema)</a:t>
            </a:r>
            <a:endParaRPr>
              <a:latin typeface="Merriweather"/>
              <a:ea typeface="Merriweather"/>
              <a:cs typeface="Merriweather"/>
              <a:sym typeface="Merriweather"/>
            </a:endParaRPr>
          </a:p>
        </p:txBody>
      </p:sp>
      <p:sp>
        <p:nvSpPr>
          <p:cNvPr id="222" name="Google Shape;222;p33"/>
          <p:cNvSpPr txBox="1"/>
          <p:nvPr>
            <p:ph type="title"/>
          </p:nvPr>
        </p:nvSpPr>
        <p:spPr>
          <a:xfrm>
            <a:off x="-152400" y="1172325"/>
            <a:ext cx="2509200" cy="10257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1500">
                <a:solidFill>
                  <a:srgbClr val="000000"/>
                </a:solidFill>
              </a:rPr>
              <a:t>Transaction </a:t>
            </a:r>
            <a:endParaRPr sz="1500">
              <a:solidFill>
                <a:srgbClr val="000000"/>
              </a:solidFill>
            </a:endParaRPr>
          </a:p>
          <a:p>
            <a:pPr indent="0" lvl="0" marL="914400" rtl="0" algn="l">
              <a:lnSpc>
                <a:spcPct val="115000"/>
              </a:lnSpc>
              <a:spcBef>
                <a:spcPts val="0"/>
              </a:spcBef>
              <a:spcAft>
                <a:spcPts val="0"/>
              </a:spcAft>
              <a:buNone/>
            </a:pPr>
            <a:r>
              <a:rPr lang="id" sz="1500">
                <a:solidFill>
                  <a:srgbClr val="000000"/>
                </a:solidFill>
              </a:rPr>
              <a:t>Sale </a:t>
            </a:r>
            <a:endParaRPr sz="1500">
              <a:solidFill>
                <a:srgbClr val="000000"/>
              </a:solidFill>
            </a:endParaRPr>
          </a:p>
          <a:p>
            <a:pPr indent="0" lvl="0" marL="914400" rtl="0" algn="l">
              <a:lnSpc>
                <a:spcPct val="115000"/>
              </a:lnSpc>
              <a:spcBef>
                <a:spcPts val="0"/>
              </a:spcBef>
              <a:spcAft>
                <a:spcPts val="0"/>
              </a:spcAft>
              <a:buNone/>
            </a:pPr>
            <a:r>
              <a:rPr lang="id" sz="1500">
                <a:solidFill>
                  <a:srgbClr val="000000"/>
                </a:solidFill>
              </a:rPr>
              <a:t>Pharmacy</a:t>
            </a:r>
            <a:endParaRPr sz="2700"/>
          </a:p>
        </p:txBody>
      </p:sp>
      <p:sp>
        <p:nvSpPr>
          <p:cNvPr id="223" name="Google Shape;223;p33"/>
          <p:cNvSpPr txBox="1"/>
          <p:nvPr/>
        </p:nvSpPr>
        <p:spPr>
          <a:xfrm>
            <a:off x="4412250" y="1234300"/>
            <a:ext cx="4399800" cy="3813600"/>
          </a:xfrm>
          <a:prstGeom prst="rect">
            <a:avLst/>
          </a:prstGeom>
          <a:noFill/>
          <a:ln>
            <a:noFill/>
          </a:ln>
        </p:spPr>
        <p:txBody>
          <a:bodyPr anchorCtr="0" anchor="t" bIns="91425" lIns="91425" spcFirstLastPara="1" rIns="91425" wrap="square" tIns="91425">
            <a:noAutofit/>
          </a:bodyPr>
          <a:lstStyle/>
          <a:p>
            <a:pPr indent="0" lvl="0" marL="1371600" rtl="0" algn="l">
              <a:lnSpc>
                <a:spcPct val="115000"/>
              </a:lnSpc>
              <a:spcBef>
                <a:spcPts val="0"/>
              </a:spcBef>
              <a:spcAft>
                <a:spcPts val="0"/>
              </a:spcAft>
              <a:buNone/>
            </a:pPr>
            <a:r>
              <a:rPr lang="id" sz="1200">
                <a:latin typeface="Georgia"/>
                <a:ea typeface="Georgia"/>
                <a:cs typeface="Georgia"/>
                <a:sym typeface="Georgia"/>
              </a:rPr>
              <a:t>Proses:</a:t>
            </a:r>
            <a:endParaRPr sz="1200">
              <a:latin typeface="Georgia"/>
              <a:ea typeface="Georgia"/>
              <a:cs typeface="Georgia"/>
              <a:sym typeface="Georgia"/>
            </a:endParaRPr>
          </a:p>
          <a:p>
            <a:pPr indent="-304800" lvl="0" marL="18288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Menjadikan table transaction_sale_pharmacy menjadi fact (karena merupakan event yang dapat diobservasi) pada star schema.</a:t>
            </a:r>
            <a:endParaRPr sz="1200">
              <a:latin typeface="Georgia"/>
              <a:ea typeface="Georgia"/>
              <a:cs typeface="Georgia"/>
              <a:sym typeface="Georgia"/>
            </a:endParaRPr>
          </a:p>
          <a:p>
            <a:pPr indent="-304800" lvl="0" marL="18288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Menjadikan seluruh atribut yang memiliki nomor unik atau id yang terhubung dengan table fact_transaction_sale_pharmacy (menjadi foreign key-nya). sebagai dimension atau dim.</a:t>
            </a:r>
            <a:endParaRPr sz="1200">
              <a:latin typeface="Georgia"/>
              <a:ea typeface="Georgia"/>
              <a:cs typeface="Georgia"/>
              <a:sym typeface="Georgia"/>
            </a:endParaRPr>
          </a:p>
          <a:p>
            <a:pPr indent="-304800" lvl="0" marL="18288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Melakukan repetisi nilai untuk setiap atribut ke dalam table fact_transaction_sale_pharmacy</a:t>
            </a:r>
            <a:endParaRPr sz="1200">
              <a:latin typeface="Georgia"/>
              <a:ea typeface="Georgia"/>
              <a:cs typeface="Georgia"/>
              <a:sym typeface="Georgia"/>
            </a:endParaRPr>
          </a:p>
          <a:p>
            <a:pPr indent="-304800" lvl="0" marL="18288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Mengatur kardinalitasnya</a:t>
            </a:r>
            <a:endParaRPr>
              <a:latin typeface="Georgia"/>
              <a:ea typeface="Georgia"/>
              <a:cs typeface="Georgia"/>
              <a:sym typeface="Georgia"/>
            </a:endParaRPr>
          </a:p>
        </p:txBody>
      </p:sp>
      <p:pic>
        <p:nvPicPr>
          <p:cNvPr id="224" name="Google Shape;224;p33"/>
          <p:cNvPicPr preferRelativeResize="0"/>
          <p:nvPr/>
        </p:nvPicPr>
        <p:blipFill>
          <a:blip r:embed="rId3">
            <a:alphaModFix/>
          </a:blip>
          <a:stretch>
            <a:fillRect/>
          </a:stretch>
        </p:blipFill>
        <p:spPr>
          <a:xfrm>
            <a:off x="2162050" y="1155513"/>
            <a:ext cx="3424989" cy="397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46650" y="58740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a:latin typeface="Merriweather"/>
                <a:ea typeface="Merriweather"/>
                <a:cs typeface="Merriweather"/>
                <a:sym typeface="Merriweather"/>
              </a:rPr>
              <a:t>6. Analisis logical design (star schema)</a:t>
            </a:r>
            <a:endParaRPr>
              <a:latin typeface="Merriweather"/>
              <a:ea typeface="Merriweather"/>
              <a:cs typeface="Merriweather"/>
              <a:sym typeface="Merriweather"/>
            </a:endParaRPr>
          </a:p>
        </p:txBody>
      </p:sp>
      <p:sp>
        <p:nvSpPr>
          <p:cNvPr id="230" name="Google Shape;230;p34"/>
          <p:cNvSpPr txBox="1"/>
          <p:nvPr>
            <p:ph type="title"/>
          </p:nvPr>
        </p:nvSpPr>
        <p:spPr>
          <a:xfrm>
            <a:off x="-152400" y="1172325"/>
            <a:ext cx="4162500" cy="4389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1500">
                <a:solidFill>
                  <a:srgbClr val="000000"/>
                </a:solidFill>
              </a:rPr>
              <a:t>Transaction Logistic Pharmacy</a:t>
            </a:r>
            <a:endParaRPr sz="2700"/>
          </a:p>
        </p:txBody>
      </p:sp>
      <p:sp>
        <p:nvSpPr>
          <p:cNvPr id="231" name="Google Shape;231;p34"/>
          <p:cNvSpPr txBox="1"/>
          <p:nvPr/>
        </p:nvSpPr>
        <p:spPr>
          <a:xfrm>
            <a:off x="280950" y="1510625"/>
            <a:ext cx="7972500" cy="16269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1200">
                <a:latin typeface="Georgia"/>
                <a:ea typeface="Georgia"/>
                <a:cs typeface="Georgia"/>
                <a:sym typeface="Georgia"/>
              </a:rPr>
              <a:t>Proses:</a:t>
            </a:r>
            <a:endParaRPr sz="1200">
              <a:latin typeface="Georgia"/>
              <a:ea typeface="Georgia"/>
              <a:cs typeface="Georgia"/>
              <a:sym typeface="Georgia"/>
            </a:endParaRPr>
          </a:p>
          <a:p>
            <a:pPr indent="-304800" lvl="0" marL="13716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Menjadikan table transaction_logistic_pharmacy sebagai fact (karena merupakan event yang dapat diobservasi) pada star schema</a:t>
            </a:r>
            <a:endParaRPr sz="1200">
              <a:latin typeface="Georgia"/>
              <a:ea typeface="Georgia"/>
              <a:cs typeface="Georgia"/>
              <a:sym typeface="Georgia"/>
            </a:endParaRPr>
          </a:p>
          <a:p>
            <a:pPr indent="-304800" lvl="0" marL="13716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Menjadikan seluruh atribut yang memiliki nomor unik atau id yang terhubung dengan fact transaction_logistic_pharmacy (menjadi foreign key nya), sebagai dimension atau dim</a:t>
            </a:r>
            <a:endParaRPr sz="1200">
              <a:latin typeface="Georgia"/>
              <a:ea typeface="Georgia"/>
              <a:cs typeface="Georgia"/>
              <a:sym typeface="Georgia"/>
            </a:endParaRPr>
          </a:p>
          <a:p>
            <a:pPr indent="-304800" lvl="0" marL="13716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Melakukan repetisi nilai unik setiap atribut kedalam fact transaction_logistic_pharmacy</a:t>
            </a:r>
            <a:endParaRPr sz="1200">
              <a:latin typeface="Georgia"/>
              <a:ea typeface="Georgia"/>
              <a:cs typeface="Georgia"/>
              <a:sym typeface="Georgia"/>
            </a:endParaRPr>
          </a:p>
          <a:p>
            <a:pPr indent="-304800" lvl="0" marL="1371600" rtl="0" algn="l">
              <a:lnSpc>
                <a:spcPct val="115000"/>
              </a:lnSpc>
              <a:spcBef>
                <a:spcPts val="0"/>
              </a:spcBef>
              <a:spcAft>
                <a:spcPts val="0"/>
              </a:spcAft>
              <a:buSzPts val="1200"/>
              <a:buFont typeface="Georgia"/>
              <a:buAutoNum type="arabicPeriod"/>
            </a:pPr>
            <a:r>
              <a:rPr lang="id" sz="1200">
                <a:latin typeface="Georgia"/>
                <a:ea typeface="Georgia"/>
                <a:cs typeface="Georgia"/>
                <a:sym typeface="Georgia"/>
              </a:rPr>
              <a:t>Mengatur kardinalitasnya</a:t>
            </a:r>
            <a:endParaRPr>
              <a:latin typeface="Georgia"/>
              <a:ea typeface="Georgia"/>
              <a:cs typeface="Georgia"/>
              <a:sym typeface="Georgia"/>
            </a:endParaRPr>
          </a:p>
        </p:txBody>
      </p:sp>
      <p:pic>
        <p:nvPicPr>
          <p:cNvPr id="232" name="Google Shape;232;p34"/>
          <p:cNvPicPr preferRelativeResize="0"/>
          <p:nvPr/>
        </p:nvPicPr>
        <p:blipFill>
          <a:blip r:embed="rId3">
            <a:alphaModFix/>
          </a:blip>
          <a:stretch>
            <a:fillRect/>
          </a:stretch>
        </p:blipFill>
        <p:spPr>
          <a:xfrm>
            <a:off x="1439713" y="3137525"/>
            <a:ext cx="6264575" cy="182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7</a:t>
            </a:r>
            <a:r>
              <a:rPr lang="id">
                <a:latin typeface="Merriweather"/>
                <a:ea typeface="Merriweather"/>
                <a:cs typeface="Merriweather"/>
                <a:sym typeface="Merriweather"/>
              </a:rPr>
              <a:t>. Analisis Physical design</a:t>
            </a:r>
            <a:endParaRPr>
              <a:latin typeface="Merriweather"/>
              <a:ea typeface="Merriweather"/>
              <a:cs typeface="Merriweather"/>
              <a:sym typeface="Merriweather"/>
            </a:endParaRPr>
          </a:p>
          <a:p>
            <a:pPr indent="0" lvl="0" marL="0" rtl="0" algn="l">
              <a:spcBef>
                <a:spcPts val="0"/>
              </a:spcBef>
              <a:spcAft>
                <a:spcPts val="0"/>
              </a:spcAft>
              <a:buNone/>
            </a:pPr>
            <a:r>
              <a:t/>
            </a:r>
            <a:endParaRPr/>
          </a:p>
        </p:txBody>
      </p:sp>
      <p:sp>
        <p:nvSpPr>
          <p:cNvPr id="238" name="Google Shape;238;p35"/>
          <p:cNvSpPr txBox="1"/>
          <p:nvPr>
            <p:ph idx="1" type="body"/>
          </p:nvPr>
        </p:nvSpPr>
        <p:spPr>
          <a:xfrm>
            <a:off x="729450" y="1697875"/>
            <a:ext cx="7688700" cy="288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333333"/>
              </a:buClr>
              <a:buSzPts val="1300"/>
              <a:buFont typeface="Georgia"/>
              <a:buChar char="●"/>
            </a:pPr>
            <a:r>
              <a:rPr b="1" lang="id">
                <a:solidFill>
                  <a:srgbClr val="333333"/>
                </a:solidFill>
                <a:latin typeface="Georgia"/>
                <a:ea typeface="Georgia"/>
                <a:cs typeface="Georgia"/>
                <a:sym typeface="Georgia"/>
              </a:rPr>
              <a:t>Extract</a:t>
            </a:r>
            <a:r>
              <a:rPr lang="id">
                <a:solidFill>
                  <a:srgbClr val="333333"/>
                </a:solidFill>
                <a:latin typeface="Georgia"/>
                <a:ea typeface="Georgia"/>
                <a:cs typeface="Georgia"/>
                <a:sym typeface="Georgia"/>
              </a:rPr>
              <a:t> :  Sebelum kami melakukan extract terhadap data source, kami menyiapkan database nya terlebih dahulu, dengan mengeksekusi data definition language pada postgresql. Setelah database siap, maka kami lakukan extract terhadap data source, untuk mengambil semua recordnya</a:t>
            </a:r>
            <a:endParaRPr>
              <a:solidFill>
                <a:srgbClr val="333333"/>
              </a:solidFill>
              <a:latin typeface="Georgia"/>
              <a:ea typeface="Georgia"/>
              <a:cs typeface="Georgia"/>
              <a:sym typeface="Georgia"/>
            </a:endParaRPr>
          </a:p>
          <a:p>
            <a:pPr indent="-311150" lvl="0" marL="457200" rtl="0" algn="l">
              <a:spcBef>
                <a:spcPts val="0"/>
              </a:spcBef>
              <a:spcAft>
                <a:spcPts val="0"/>
              </a:spcAft>
              <a:buClr>
                <a:srgbClr val="333333"/>
              </a:buClr>
              <a:buSzPts val="1300"/>
              <a:buFont typeface="Georgia"/>
              <a:buChar char="●"/>
            </a:pPr>
            <a:r>
              <a:rPr b="1" lang="id">
                <a:solidFill>
                  <a:srgbClr val="333333"/>
                </a:solidFill>
                <a:latin typeface="Georgia"/>
                <a:ea typeface="Georgia"/>
                <a:cs typeface="Georgia"/>
                <a:sym typeface="Georgia"/>
              </a:rPr>
              <a:t>Transform</a:t>
            </a:r>
            <a:r>
              <a:rPr lang="id">
                <a:solidFill>
                  <a:srgbClr val="333333"/>
                </a:solidFill>
                <a:latin typeface="Georgia"/>
                <a:ea typeface="Georgia"/>
                <a:cs typeface="Georgia"/>
                <a:sym typeface="Georgia"/>
              </a:rPr>
              <a:t> : Transformasi data kami lakukan secara manual, yaitu dengan mengakses kedalam data source secara langsung, lalu kami memperbaiki id yang duplicate, data yang tidak konsisten, dan record yang berantakan.</a:t>
            </a:r>
            <a:endParaRPr>
              <a:solidFill>
                <a:srgbClr val="333333"/>
              </a:solidFill>
              <a:latin typeface="Georgia"/>
              <a:ea typeface="Georgia"/>
              <a:cs typeface="Georgia"/>
              <a:sym typeface="Georgia"/>
            </a:endParaRPr>
          </a:p>
          <a:p>
            <a:pPr indent="-311150" lvl="0" marL="457200" rtl="0" algn="l">
              <a:spcBef>
                <a:spcPts val="0"/>
              </a:spcBef>
              <a:spcAft>
                <a:spcPts val="0"/>
              </a:spcAft>
              <a:buClr>
                <a:srgbClr val="333333"/>
              </a:buClr>
              <a:buSzPts val="1300"/>
              <a:buFont typeface="Georgia"/>
              <a:buChar char="●"/>
            </a:pPr>
            <a:r>
              <a:rPr b="1" lang="id">
                <a:solidFill>
                  <a:srgbClr val="333333"/>
                </a:solidFill>
                <a:latin typeface="Georgia"/>
                <a:ea typeface="Georgia"/>
                <a:cs typeface="Georgia"/>
                <a:sym typeface="Georgia"/>
              </a:rPr>
              <a:t>Loading</a:t>
            </a:r>
            <a:r>
              <a:rPr lang="id">
                <a:solidFill>
                  <a:srgbClr val="333333"/>
                </a:solidFill>
                <a:latin typeface="Georgia"/>
                <a:ea typeface="Georgia"/>
                <a:cs typeface="Georgia"/>
                <a:sym typeface="Georgia"/>
              </a:rPr>
              <a:t> : dalam proses ini, data source yang telah diextract dan ditransform, diinsert kedalam database, insert data dimulai dari semua tabel dimension, dan setelah itu tabel fact. Insert dilakukan menggunakan Program Python, sehingga setiap pengisian tabel dapat dilakukan dengan mengeksekusi setiap program ETL yang telah ada.</a:t>
            </a:r>
            <a:endParaRPr>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727650" y="1460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7.1 Strategi</a:t>
            </a:r>
            <a:endParaRPr/>
          </a:p>
        </p:txBody>
      </p:sp>
      <p:sp>
        <p:nvSpPr>
          <p:cNvPr id="244" name="Google Shape;244;p36"/>
          <p:cNvSpPr txBox="1"/>
          <p:nvPr>
            <p:ph idx="1" type="body"/>
          </p:nvPr>
        </p:nvSpPr>
        <p:spPr>
          <a:xfrm>
            <a:off x="727650" y="1536425"/>
            <a:ext cx="7688700" cy="17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000000"/>
              </a:solidFill>
              <a:latin typeface="Georgia"/>
              <a:ea typeface="Georgia"/>
              <a:cs typeface="Georgia"/>
              <a:sym typeface="Georgia"/>
            </a:endParaRPr>
          </a:p>
          <a:p>
            <a:pPr indent="-336550" lvl="0" marL="914400" rtl="0" algn="l">
              <a:spcBef>
                <a:spcPts val="0"/>
              </a:spcBef>
              <a:spcAft>
                <a:spcPts val="0"/>
              </a:spcAft>
              <a:buClr>
                <a:srgbClr val="000000"/>
              </a:buClr>
              <a:buSzPts val="1700"/>
              <a:buFont typeface="Raleway SemiBold"/>
              <a:buAutoNum type="arabicPeriod"/>
            </a:pPr>
            <a:r>
              <a:rPr lang="id" sz="1900">
                <a:solidFill>
                  <a:srgbClr val="000000"/>
                </a:solidFill>
                <a:latin typeface="Raleway SemiBold"/>
                <a:ea typeface="Raleway SemiBold"/>
                <a:cs typeface="Raleway SemiBold"/>
                <a:sym typeface="Raleway SemiBold"/>
              </a:rPr>
              <a:t>DDL Star Schema</a:t>
            </a:r>
            <a:endParaRPr sz="1900">
              <a:solidFill>
                <a:srgbClr val="000000"/>
              </a:solidFill>
              <a:latin typeface="Raleway SemiBold"/>
              <a:ea typeface="Raleway SemiBold"/>
              <a:cs typeface="Raleway SemiBold"/>
              <a:sym typeface="Raleway SemiBold"/>
            </a:endParaRPr>
          </a:p>
          <a:p>
            <a:pPr indent="-349250" lvl="0" marL="914400" rtl="0" algn="l">
              <a:spcBef>
                <a:spcPts val="0"/>
              </a:spcBef>
              <a:spcAft>
                <a:spcPts val="0"/>
              </a:spcAft>
              <a:buClr>
                <a:srgbClr val="000000"/>
              </a:buClr>
              <a:buSzPts val="1900"/>
              <a:buFont typeface="Raleway SemiBold"/>
              <a:buAutoNum type="arabicPeriod"/>
            </a:pPr>
            <a:r>
              <a:rPr lang="id" sz="1900">
                <a:solidFill>
                  <a:srgbClr val="000000"/>
                </a:solidFill>
                <a:latin typeface="Raleway SemiBold"/>
                <a:ea typeface="Raleway SemiBold"/>
                <a:cs typeface="Raleway SemiBold"/>
                <a:sym typeface="Raleway SemiBold"/>
              </a:rPr>
              <a:t>CSV data reconcile</a:t>
            </a:r>
            <a:endParaRPr sz="1900">
              <a:solidFill>
                <a:srgbClr val="000000"/>
              </a:solidFill>
              <a:latin typeface="Raleway SemiBold"/>
              <a:ea typeface="Raleway SemiBold"/>
              <a:cs typeface="Raleway SemiBold"/>
              <a:sym typeface="Raleway SemiBold"/>
            </a:endParaRPr>
          </a:p>
          <a:p>
            <a:pPr indent="-349250" lvl="0" marL="914400" rtl="0" algn="l">
              <a:spcBef>
                <a:spcPts val="0"/>
              </a:spcBef>
              <a:spcAft>
                <a:spcPts val="0"/>
              </a:spcAft>
              <a:buClr>
                <a:srgbClr val="000000"/>
              </a:buClr>
              <a:buSzPts val="1900"/>
              <a:buFont typeface="Raleway SemiBold"/>
              <a:buAutoNum type="arabicPeriod"/>
            </a:pPr>
            <a:r>
              <a:rPr lang="id" sz="1900">
                <a:solidFill>
                  <a:srgbClr val="000000"/>
                </a:solidFill>
                <a:latin typeface="Raleway SemiBold"/>
                <a:ea typeface="Raleway SemiBold"/>
                <a:cs typeface="Raleway SemiBold"/>
                <a:sym typeface="Raleway SemiBold"/>
              </a:rPr>
              <a:t>Procedure Query</a:t>
            </a:r>
            <a:endParaRPr sz="1800">
              <a:latin typeface="Raleway SemiBold"/>
              <a:ea typeface="Raleway SemiBold"/>
              <a:cs typeface="Raleway SemiBold"/>
              <a:sym typeface="Raleway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37"/>
          <p:cNvPicPr preferRelativeResize="0"/>
          <p:nvPr/>
        </p:nvPicPr>
        <p:blipFill>
          <a:blip r:embed="rId3">
            <a:alphaModFix/>
          </a:blip>
          <a:stretch>
            <a:fillRect/>
          </a:stretch>
        </p:blipFill>
        <p:spPr>
          <a:xfrm>
            <a:off x="118450" y="1622050"/>
            <a:ext cx="4453551" cy="2896980"/>
          </a:xfrm>
          <a:prstGeom prst="rect">
            <a:avLst/>
          </a:prstGeom>
          <a:noFill/>
          <a:ln>
            <a:noFill/>
          </a:ln>
        </p:spPr>
      </p:pic>
      <p:pic>
        <p:nvPicPr>
          <p:cNvPr id="250" name="Google Shape;250;p37"/>
          <p:cNvPicPr preferRelativeResize="0"/>
          <p:nvPr/>
        </p:nvPicPr>
        <p:blipFill>
          <a:blip r:embed="rId4">
            <a:alphaModFix/>
          </a:blip>
          <a:stretch>
            <a:fillRect/>
          </a:stretch>
        </p:blipFill>
        <p:spPr>
          <a:xfrm>
            <a:off x="4572000" y="1598051"/>
            <a:ext cx="4244250" cy="2850215"/>
          </a:xfrm>
          <a:prstGeom prst="rect">
            <a:avLst/>
          </a:prstGeom>
          <a:noFill/>
          <a:ln>
            <a:noFill/>
          </a:ln>
        </p:spPr>
      </p:pic>
      <p:sp>
        <p:nvSpPr>
          <p:cNvPr id="251" name="Google Shape;251;p37"/>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pic>
        <p:nvPicPr>
          <p:cNvPr id="257" name="Google Shape;257;p38"/>
          <p:cNvPicPr preferRelativeResize="0"/>
          <p:nvPr/>
        </p:nvPicPr>
        <p:blipFill>
          <a:blip r:embed="rId3">
            <a:alphaModFix/>
          </a:blip>
          <a:stretch>
            <a:fillRect/>
          </a:stretch>
        </p:blipFill>
        <p:spPr>
          <a:xfrm>
            <a:off x="2749875" y="1312200"/>
            <a:ext cx="4446671" cy="367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713113" y="1354625"/>
            <a:ext cx="7717775" cy="3541725"/>
          </a:xfrm>
          <a:prstGeom prst="rect">
            <a:avLst/>
          </a:prstGeom>
          <a:noFill/>
          <a:ln>
            <a:noFill/>
          </a:ln>
        </p:spPr>
      </p:pic>
      <p:sp>
        <p:nvSpPr>
          <p:cNvPr id="263" name="Google Shape;263;p39"/>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0"/>
          <p:cNvPicPr preferRelativeResize="0"/>
          <p:nvPr/>
        </p:nvPicPr>
        <p:blipFill>
          <a:blip r:embed="rId3">
            <a:alphaModFix/>
          </a:blip>
          <a:stretch>
            <a:fillRect/>
          </a:stretch>
        </p:blipFill>
        <p:spPr>
          <a:xfrm>
            <a:off x="1357600" y="1404200"/>
            <a:ext cx="6428800" cy="3463650"/>
          </a:xfrm>
          <a:prstGeom prst="rect">
            <a:avLst/>
          </a:prstGeom>
          <a:noFill/>
          <a:ln>
            <a:noFill/>
          </a:ln>
        </p:spPr>
      </p:pic>
      <p:sp>
        <p:nvSpPr>
          <p:cNvPr id="269" name="Google Shape;269;p40"/>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41"/>
          <p:cNvPicPr preferRelativeResize="0"/>
          <p:nvPr/>
        </p:nvPicPr>
        <p:blipFill>
          <a:blip r:embed="rId3">
            <a:alphaModFix/>
          </a:blip>
          <a:stretch>
            <a:fillRect/>
          </a:stretch>
        </p:blipFill>
        <p:spPr>
          <a:xfrm>
            <a:off x="754250" y="1362475"/>
            <a:ext cx="7635500" cy="3548525"/>
          </a:xfrm>
          <a:prstGeom prst="rect">
            <a:avLst/>
          </a:prstGeom>
          <a:noFill/>
          <a:ln>
            <a:noFill/>
          </a:ln>
        </p:spPr>
      </p:pic>
      <p:sp>
        <p:nvSpPr>
          <p:cNvPr id="275" name="Google Shape;275;p41"/>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319975" y="1969000"/>
            <a:ext cx="1823700" cy="20235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SzPts val="2600"/>
              <a:buFont typeface="Merriweather"/>
              <a:buAutoNum type="arabicPeriod"/>
            </a:pPr>
            <a:r>
              <a:rPr lang="id">
                <a:latin typeface="Merriweather"/>
                <a:ea typeface="Merriweather"/>
                <a:cs typeface="Merriweather"/>
                <a:sym typeface="Merriweather"/>
              </a:rPr>
              <a:t>Skema</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id">
                <a:latin typeface="Merriweather"/>
                <a:ea typeface="Merriweather"/>
                <a:cs typeface="Merriweather"/>
                <a:sym typeface="Merriweather"/>
              </a:rPr>
              <a:t>Relasi </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id">
                <a:latin typeface="Merriweather"/>
                <a:ea typeface="Merriweather"/>
                <a:cs typeface="Merriweather"/>
                <a:sym typeface="Merriweather"/>
              </a:rPr>
              <a:t>Source </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id">
                <a:latin typeface="Merriweather"/>
                <a:ea typeface="Merriweather"/>
                <a:cs typeface="Merriweather"/>
                <a:sym typeface="Merriweather"/>
              </a:rPr>
              <a:t>Data</a:t>
            </a:r>
            <a:endParaRPr>
              <a:latin typeface="Merriweather"/>
              <a:ea typeface="Merriweather"/>
              <a:cs typeface="Merriweather"/>
              <a:sym typeface="Merriweather"/>
            </a:endParaRPr>
          </a:p>
        </p:txBody>
      </p:sp>
      <p:pic>
        <p:nvPicPr>
          <p:cNvPr id="99" name="Google Shape;99;p15"/>
          <p:cNvPicPr preferRelativeResize="0"/>
          <p:nvPr/>
        </p:nvPicPr>
        <p:blipFill>
          <a:blip r:embed="rId3">
            <a:alphaModFix/>
          </a:blip>
          <a:stretch>
            <a:fillRect/>
          </a:stretch>
        </p:blipFill>
        <p:spPr>
          <a:xfrm>
            <a:off x="2143675" y="941950"/>
            <a:ext cx="6706449" cy="407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685800" y="1986700"/>
            <a:ext cx="7772400" cy="2114550"/>
          </a:xfrm>
          <a:prstGeom prst="rect">
            <a:avLst/>
          </a:prstGeom>
          <a:noFill/>
          <a:ln>
            <a:noFill/>
          </a:ln>
        </p:spPr>
      </p:pic>
      <p:sp>
        <p:nvSpPr>
          <p:cNvPr id="281" name="Google Shape;281;p42"/>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a:off x="2119825" y="1601225"/>
            <a:ext cx="4904350" cy="2984575"/>
          </a:xfrm>
          <a:prstGeom prst="rect">
            <a:avLst/>
          </a:prstGeom>
          <a:noFill/>
          <a:ln>
            <a:noFill/>
          </a:ln>
        </p:spPr>
      </p:pic>
      <p:sp>
        <p:nvSpPr>
          <p:cNvPr id="287" name="Google Shape;287;p43"/>
          <p:cNvSpPr txBox="1"/>
          <p:nvPr>
            <p:ph type="title"/>
          </p:nvPr>
        </p:nvSpPr>
        <p:spPr>
          <a:xfrm>
            <a:off x="841000" y="62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7.2 Query Event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4"/>
          <p:cNvSpPr txBox="1"/>
          <p:nvPr>
            <p:ph type="ctrTitle"/>
          </p:nvPr>
        </p:nvSpPr>
        <p:spPr>
          <a:xfrm>
            <a:off x="727950" y="2092800"/>
            <a:ext cx="7688100" cy="95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TERIMA KASIH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841000" y="2042688"/>
            <a:ext cx="2666400" cy="15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latin typeface="Merriweather"/>
                <a:ea typeface="Merriweather"/>
                <a:cs typeface="Merriweather"/>
                <a:sym typeface="Merriweather"/>
              </a:rPr>
              <a:t>2. ER Diagram</a:t>
            </a:r>
            <a:endParaRPr>
              <a:latin typeface="Merriweather"/>
              <a:ea typeface="Merriweather"/>
              <a:cs typeface="Merriweather"/>
              <a:sym typeface="Merriweather"/>
            </a:endParaRPr>
          </a:p>
          <a:p>
            <a:pPr indent="0" lvl="0" marL="360000" rtl="0" algn="l">
              <a:spcBef>
                <a:spcPts val="0"/>
              </a:spcBef>
              <a:spcAft>
                <a:spcPts val="0"/>
              </a:spcAft>
              <a:buNone/>
            </a:pPr>
            <a:r>
              <a:rPr lang="id">
                <a:latin typeface="Merriweather"/>
                <a:ea typeface="Merriweather"/>
                <a:cs typeface="Merriweather"/>
                <a:sym typeface="Merriweather"/>
              </a:rPr>
              <a:t>Reconcile </a:t>
            </a:r>
            <a:endParaRPr>
              <a:latin typeface="Merriweather"/>
              <a:ea typeface="Merriweather"/>
              <a:cs typeface="Merriweather"/>
              <a:sym typeface="Merriweather"/>
            </a:endParaRPr>
          </a:p>
          <a:p>
            <a:pPr indent="0" lvl="0" marL="360000" rtl="0" algn="l">
              <a:spcBef>
                <a:spcPts val="0"/>
              </a:spcBef>
              <a:spcAft>
                <a:spcPts val="0"/>
              </a:spcAft>
              <a:buNone/>
            </a:pPr>
            <a:r>
              <a:rPr lang="id">
                <a:latin typeface="Merriweather"/>
                <a:ea typeface="Merriweather"/>
                <a:cs typeface="Merriweather"/>
                <a:sym typeface="Merriweather"/>
              </a:rPr>
              <a:t>Data</a:t>
            </a:r>
            <a:endParaRPr>
              <a:latin typeface="Merriweather"/>
              <a:ea typeface="Merriweather"/>
              <a:cs typeface="Merriweather"/>
              <a:sym typeface="Merriweather"/>
            </a:endParaRPr>
          </a:p>
        </p:txBody>
      </p:sp>
      <p:pic>
        <p:nvPicPr>
          <p:cNvPr id="105" name="Google Shape;105;p16"/>
          <p:cNvPicPr preferRelativeResize="0"/>
          <p:nvPr/>
        </p:nvPicPr>
        <p:blipFill>
          <a:blip r:embed="rId3">
            <a:alphaModFix/>
          </a:blip>
          <a:stretch>
            <a:fillRect/>
          </a:stretch>
        </p:blipFill>
        <p:spPr>
          <a:xfrm>
            <a:off x="3904400" y="0"/>
            <a:ext cx="523959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latin typeface="Merriweather"/>
                <a:ea typeface="Merriweather"/>
                <a:cs typeface="Merriweather"/>
                <a:sym typeface="Merriweather"/>
              </a:rPr>
              <a:t>3. Analisis proses perubahan source data menjadi reconcile data</a:t>
            </a:r>
            <a:endParaRPr>
              <a:latin typeface="Merriweather"/>
              <a:ea typeface="Merriweather"/>
              <a:cs typeface="Merriweather"/>
              <a:sym typeface="Merriweather"/>
            </a:endParaRPr>
          </a:p>
        </p:txBody>
      </p:sp>
      <p:sp>
        <p:nvSpPr>
          <p:cNvPr id="111" name="Google Shape;111;p17"/>
          <p:cNvSpPr txBox="1"/>
          <p:nvPr>
            <p:ph idx="1" type="body"/>
          </p:nvPr>
        </p:nvSpPr>
        <p:spPr>
          <a:xfrm>
            <a:off x="729450" y="2342450"/>
            <a:ext cx="7688700" cy="213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400">
                <a:solidFill>
                  <a:srgbClr val="000000"/>
                </a:solidFill>
                <a:latin typeface="Times New Roman"/>
                <a:ea typeface="Times New Roman"/>
                <a:cs typeface="Times New Roman"/>
                <a:sym typeface="Times New Roman"/>
              </a:rPr>
              <a:t>Terdapat 2 source data yaitu farmasi dan keperawatan. Didalam source data farmasi memiliki kesamaan entitas dengan yang berada pada source data perawatan, seperti contohnya entitas doctor. untuk menghubungkan kedua source data tersebut kami menghubungkan entitas setiap source data yang terhubung dengan entitas doctor yang masing masing dimiliki source data maka dari itu akan didapatkan data yang reconcile. Kemudian kami juga melihat beberapa dataset ada yang merupakan data master dan sisa nya ialah data transactional, dari sanalah kami menentukan keterkaitan antar data dan juga menentukan primary key, foreign key, serta atrbibut masing-masing data, dan jadilah data reconcile.</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803800" y="1393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latin typeface="Merriweather"/>
                <a:ea typeface="Merriweather"/>
                <a:cs typeface="Merriweather"/>
                <a:sym typeface="Merriweather"/>
              </a:rPr>
              <a:t>4. Analisis face user requirement analysis</a:t>
            </a:r>
            <a:endParaRPr>
              <a:latin typeface="Merriweather"/>
              <a:ea typeface="Merriweather"/>
              <a:cs typeface="Merriweather"/>
              <a:sym typeface="Merriweathe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rgbClr val="000000"/>
                </a:solidFill>
                <a:latin typeface="Georgia"/>
                <a:ea typeface="Georgia"/>
                <a:cs typeface="Georgia"/>
                <a:sym typeface="Georgia"/>
              </a:rPr>
              <a:t>Beberapa fase atau yang perlu dipersiapkan sebelum melakukan analisa kebutuhan user:</a:t>
            </a:r>
            <a:endParaRPr sz="1800">
              <a:solidFill>
                <a:srgbClr val="000000"/>
              </a:solidFill>
              <a:latin typeface="Georgia"/>
              <a:ea typeface="Georgia"/>
              <a:cs typeface="Georgia"/>
              <a:sym typeface="Georgia"/>
            </a:endParaRPr>
          </a:p>
          <a:p>
            <a:pPr indent="-342900" lvl="0" marL="457200" rtl="0" algn="l">
              <a:spcBef>
                <a:spcPts val="1600"/>
              </a:spcBef>
              <a:spcAft>
                <a:spcPts val="0"/>
              </a:spcAft>
              <a:buClr>
                <a:srgbClr val="000000"/>
              </a:buClr>
              <a:buSzPts val="1800"/>
              <a:buFont typeface="Georgia"/>
              <a:buAutoNum type="arabicPeriod"/>
            </a:pPr>
            <a:r>
              <a:rPr lang="id" sz="1800">
                <a:solidFill>
                  <a:srgbClr val="000000"/>
                </a:solidFill>
                <a:latin typeface="Georgia"/>
                <a:ea typeface="Georgia"/>
                <a:cs typeface="Georgia"/>
                <a:sym typeface="Georgia"/>
              </a:rPr>
              <a:t>Application Field Table</a:t>
            </a:r>
            <a:endParaRPr sz="1800">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AutoNum type="arabicPeriod"/>
            </a:pPr>
            <a:r>
              <a:rPr lang="id" sz="1800">
                <a:solidFill>
                  <a:srgbClr val="000000"/>
                </a:solidFill>
                <a:latin typeface="Georgia"/>
                <a:ea typeface="Georgia"/>
                <a:cs typeface="Georgia"/>
                <a:sym typeface="Georgia"/>
              </a:rPr>
              <a:t>User Requirement Glossary Table</a:t>
            </a:r>
            <a:endParaRPr sz="1800">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AutoNum type="arabicPeriod"/>
            </a:pPr>
            <a:r>
              <a:rPr lang="id" sz="1800">
                <a:solidFill>
                  <a:srgbClr val="000000"/>
                </a:solidFill>
                <a:latin typeface="Georgia"/>
                <a:ea typeface="Georgia"/>
                <a:cs typeface="Georgia"/>
                <a:sym typeface="Georgia"/>
              </a:rPr>
              <a:t>Preliminary Workload</a:t>
            </a:r>
            <a:endParaRPr sz="1800">
              <a:solidFill>
                <a:srgbClr val="000000"/>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1839725" y="1350950"/>
            <a:ext cx="6857175" cy="3681000"/>
          </a:xfrm>
          <a:prstGeom prst="rect">
            <a:avLst/>
          </a:prstGeom>
          <a:noFill/>
          <a:ln>
            <a:noFill/>
          </a:ln>
        </p:spPr>
      </p:pic>
      <p:sp>
        <p:nvSpPr>
          <p:cNvPr id="123" name="Google Shape;123;p19"/>
          <p:cNvSpPr txBox="1"/>
          <p:nvPr>
            <p:ph idx="1" type="body"/>
          </p:nvPr>
        </p:nvSpPr>
        <p:spPr>
          <a:xfrm>
            <a:off x="524225" y="1409563"/>
            <a:ext cx="1315500" cy="387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id" sz="1400">
                <a:latin typeface="Raleway"/>
                <a:ea typeface="Raleway"/>
                <a:cs typeface="Raleway"/>
                <a:sym typeface="Raleway"/>
              </a:rPr>
              <a:t>Define Fact</a:t>
            </a:r>
            <a:endParaRPr b="1" sz="1400">
              <a:latin typeface="Raleway"/>
              <a:ea typeface="Raleway"/>
              <a:cs typeface="Raleway"/>
              <a:sym typeface="Raleway"/>
            </a:endParaRPr>
          </a:p>
        </p:txBody>
      </p:sp>
      <p:sp>
        <p:nvSpPr>
          <p:cNvPr id="124" name="Google Shape;124;p19"/>
          <p:cNvSpPr txBox="1"/>
          <p:nvPr>
            <p:ph type="title"/>
          </p:nvPr>
        </p:nvSpPr>
        <p:spPr>
          <a:xfrm>
            <a:off x="865775" y="6369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5. Analisis conceptual design (fact schema)</a:t>
            </a:r>
            <a:endParaRPr>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7650" y="1245400"/>
            <a:ext cx="7688700" cy="535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d" sz="2400">
                <a:solidFill>
                  <a:srgbClr val="000000"/>
                </a:solidFill>
              </a:rPr>
              <a:t>Daftar Fact</a:t>
            </a:r>
            <a:endParaRPr sz="2700"/>
          </a:p>
        </p:txBody>
      </p:sp>
      <p:sp>
        <p:nvSpPr>
          <p:cNvPr id="130" name="Google Shape;130;p20"/>
          <p:cNvSpPr txBox="1"/>
          <p:nvPr>
            <p:ph idx="1" type="body"/>
          </p:nvPr>
        </p:nvSpPr>
        <p:spPr>
          <a:xfrm>
            <a:off x="727650" y="1777650"/>
            <a:ext cx="7688700" cy="2916000"/>
          </a:xfrm>
          <a:prstGeom prst="rect">
            <a:avLst/>
          </a:prstGeom>
        </p:spPr>
        <p:txBody>
          <a:bodyPr anchorCtr="0" anchor="t" bIns="91425" lIns="91425" spcFirstLastPara="1" rIns="91425" wrap="square" tIns="91425">
            <a:noAutofit/>
          </a:bodyPr>
          <a:lstStyle/>
          <a:p>
            <a:pPr indent="-323850" lvl="1" marL="914400" rtl="0" algn="l">
              <a:spcBef>
                <a:spcPts val="0"/>
              </a:spcBef>
              <a:spcAft>
                <a:spcPts val="0"/>
              </a:spcAft>
              <a:buClr>
                <a:srgbClr val="000000"/>
              </a:buClr>
              <a:buSzPts val="1500"/>
              <a:buFont typeface="Georgia"/>
              <a:buAutoNum type="alphaLcPeriod"/>
            </a:pPr>
            <a:r>
              <a:rPr lang="id" sz="1500">
                <a:solidFill>
                  <a:srgbClr val="000000"/>
                </a:solidFill>
                <a:latin typeface="Georgia"/>
                <a:ea typeface="Georgia"/>
                <a:cs typeface="Georgia"/>
                <a:sym typeface="Georgia"/>
              </a:rPr>
              <a:t>Transaction Sale Only Pharmacy </a:t>
            </a:r>
            <a:endParaRPr sz="1500">
              <a:solidFill>
                <a:srgbClr val="000000"/>
              </a:solidFill>
              <a:latin typeface="Georgia"/>
              <a:ea typeface="Georgia"/>
              <a:cs typeface="Georgia"/>
              <a:sym typeface="Georgia"/>
            </a:endParaRPr>
          </a:p>
          <a:p>
            <a:pPr indent="0" lvl="0" marL="914400" rtl="0" algn="l">
              <a:spcBef>
                <a:spcPts val="0"/>
              </a:spcBef>
              <a:spcAft>
                <a:spcPts val="0"/>
              </a:spcAft>
              <a:buNone/>
            </a:pPr>
            <a:r>
              <a:rPr lang="id" sz="1500">
                <a:solidFill>
                  <a:srgbClr val="000000"/>
                </a:solidFill>
                <a:latin typeface="Georgia"/>
                <a:ea typeface="Georgia"/>
                <a:cs typeface="Georgia"/>
                <a:sym typeface="Georgia"/>
              </a:rPr>
              <a:t>Event ini melingkupi data penjualan obat dari toko obat yang dilakukan oleh apoteker kepada customer, disertai total biayanya, berdasarkan resep dokter. </a:t>
            </a:r>
            <a:endParaRPr sz="1500">
              <a:solidFill>
                <a:srgbClr val="000000"/>
              </a:solidFill>
              <a:latin typeface="Georgia"/>
              <a:ea typeface="Georgia"/>
              <a:cs typeface="Georgia"/>
              <a:sym typeface="Georgia"/>
            </a:endParaRPr>
          </a:p>
          <a:p>
            <a:pPr indent="-323850" lvl="1" marL="914400" rtl="0" algn="l">
              <a:spcBef>
                <a:spcPts val="0"/>
              </a:spcBef>
              <a:spcAft>
                <a:spcPts val="0"/>
              </a:spcAft>
              <a:buClr>
                <a:srgbClr val="000000"/>
              </a:buClr>
              <a:buSzPts val="1500"/>
              <a:buFont typeface="Georgia"/>
              <a:buAutoNum type="alphaLcPeriod"/>
            </a:pPr>
            <a:r>
              <a:rPr lang="id" sz="1500">
                <a:solidFill>
                  <a:srgbClr val="000000"/>
                </a:solidFill>
                <a:latin typeface="Georgia"/>
                <a:ea typeface="Georgia"/>
                <a:cs typeface="Georgia"/>
                <a:sym typeface="Georgia"/>
              </a:rPr>
              <a:t>Transaction Sale Pharmacy </a:t>
            </a:r>
            <a:endParaRPr sz="1500">
              <a:solidFill>
                <a:srgbClr val="000000"/>
              </a:solidFill>
              <a:latin typeface="Georgia"/>
              <a:ea typeface="Georgia"/>
              <a:cs typeface="Georgia"/>
              <a:sym typeface="Georgia"/>
            </a:endParaRPr>
          </a:p>
          <a:p>
            <a:pPr indent="0" lvl="0" marL="914400" rtl="0" algn="l">
              <a:spcBef>
                <a:spcPts val="0"/>
              </a:spcBef>
              <a:spcAft>
                <a:spcPts val="0"/>
              </a:spcAft>
              <a:buNone/>
            </a:pPr>
            <a:r>
              <a:rPr lang="id" sz="1500">
                <a:solidFill>
                  <a:srgbClr val="000000"/>
                </a:solidFill>
                <a:latin typeface="Georgia"/>
                <a:ea typeface="Georgia"/>
                <a:cs typeface="Georgia"/>
                <a:sym typeface="Georgia"/>
              </a:rPr>
              <a:t>Event ini melingkupi data penjualan obat dari toko obat yang dilakukan oleh apoteker kepada pasien terdaftar, disertai total biayanya, berdasarkan resep dokter. </a:t>
            </a:r>
            <a:endParaRPr sz="1500">
              <a:solidFill>
                <a:srgbClr val="000000"/>
              </a:solidFill>
              <a:latin typeface="Georgia"/>
              <a:ea typeface="Georgia"/>
              <a:cs typeface="Georgia"/>
              <a:sym typeface="Georgia"/>
            </a:endParaRPr>
          </a:p>
          <a:p>
            <a:pPr indent="-323850" lvl="1" marL="914400" rtl="0" algn="l">
              <a:spcBef>
                <a:spcPts val="0"/>
              </a:spcBef>
              <a:spcAft>
                <a:spcPts val="0"/>
              </a:spcAft>
              <a:buClr>
                <a:srgbClr val="000000"/>
              </a:buClr>
              <a:buSzPts val="1500"/>
              <a:buFont typeface="Georgia"/>
              <a:buAutoNum type="alphaLcPeriod"/>
            </a:pPr>
            <a:r>
              <a:rPr lang="id" sz="1500">
                <a:solidFill>
                  <a:srgbClr val="000000"/>
                </a:solidFill>
                <a:latin typeface="Georgia"/>
                <a:ea typeface="Georgia"/>
                <a:cs typeface="Georgia"/>
                <a:sym typeface="Georgia"/>
              </a:rPr>
              <a:t>Transaction Logistic Pharmacy </a:t>
            </a:r>
            <a:endParaRPr sz="1500">
              <a:solidFill>
                <a:srgbClr val="000000"/>
              </a:solidFill>
              <a:latin typeface="Georgia"/>
              <a:ea typeface="Georgia"/>
              <a:cs typeface="Georgia"/>
              <a:sym typeface="Georgia"/>
            </a:endParaRPr>
          </a:p>
          <a:p>
            <a:pPr indent="0" lvl="0" marL="914400" rtl="0" algn="l">
              <a:spcBef>
                <a:spcPts val="0"/>
              </a:spcBef>
              <a:spcAft>
                <a:spcPts val="0"/>
              </a:spcAft>
              <a:buNone/>
            </a:pPr>
            <a:r>
              <a:rPr lang="id" sz="1500">
                <a:solidFill>
                  <a:srgbClr val="000000"/>
                </a:solidFill>
                <a:latin typeface="Georgia"/>
                <a:ea typeface="Georgia"/>
                <a:cs typeface="Georgia"/>
                <a:sym typeface="Georgia"/>
              </a:rPr>
              <a:t>Event ini melingkupi data pemasukan stok obat dari pemasok obat kepada toko obat, disertai total biayanya. </a:t>
            </a:r>
            <a:endParaRPr sz="1400">
              <a:latin typeface="Georgia"/>
              <a:ea typeface="Georgia"/>
              <a:cs typeface="Georgia"/>
              <a:sym typeface="Georgia"/>
            </a:endParaRPr>
          </a:p>
        </p:txBody>
      </p:sp>
      <p:sp>
        <p:nvSpPr>
          <p:cNvPr id="131" name="Google Shape;131;p20"/>
          <p:cNvSpPr txBox="1"/>
          <p:nvPr>
            <p:ph type="title"/>
          </p:nvPr>
        </p:nvSpPr>
        <p:spPr>
          <a:xfrm>
            <a:off x="865775" y="6369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latin typeface="Merriweather"/>
                <a:ea typeface="Merriweather"/>
                <a:cs typeface="Merriweather"/>
                <a:sym typeface="Merriweather"/>
              </a:rPr>
              <a:t>5. Analisis conceptual design (fact schema)</a:t>
            </a:r>
            <a:endParaRPr>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187750" y="800350"/>
            <a:ext cx="6012900" cy="550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id" sz="2000">
                <a:solidFill>
                  <a:srgbClr val="000000"/>
                </a:solidFill>
              </a:rPr>
              <a:t>Transaction Sale Only Pharmacy</a:t>
            </a:r>
            <a:endParaRPr sz="3200"/>
          </a:p>
        </p:txBody>
      </p:sp>
      <p:sp>
        <p:nvSpPr>
          <p:cNvPr id="137" name="Google Shape;137;p21"/>
          <p:cNvSpPr txBox="1"/>
          <p:nvPr>
            <p:ph idx="1" type="body"/>
          </p:nvPr>
        </p:nvSpPr>
        <p:spPr>
          <a:xfrm>
            <a:off x="7325425" y="4532900"/>
            <a:ext cx="1402200" cy="3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d" sz="1400">
                <a:solidFill>
                  <a:srgbClr val="666666"/>
                </a:solidFill>
                <a:latin typeface="Raleway"/>
                <a:ea typeface="Raleway"/>
                <a:cs typeface="Raleway"/>
                <a:sym typeface="Raleway"/>
              </a:rPr>
              <a:t>Attribute Tree</a:t>
            </a:r>
            <a:endParaRPr b="1" sz="1400">
              <a:solidFill>
                <a:srgbClr val="666666"/>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138" name="Google Shape;138;p21"/>
          <p:cNvPicPr preferRelativeResize="0"/>
          <p:nvPr/>
        </p:nvPicPr>
        <p:blipFill>
          <a:blip r:embed="rId3">
            <a:alphaModFix/>
          </a:blip>
          <a:stretch>
            <a:fillRect/>
          </a:stretch>
        </p:blipFill>
        <p:spPr>
          <a:xfrm>
            <a:off x="1757600" y="1289275"/>
            <a:ext cx="4907600" cy="3643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